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59" r:id="rId5"/>
    <p:sldId id="286" r:id="rId6"/>
    <p:sldId id="317" r:id="rId7"/>
    <p:sldId id="300" r:id="rId8"/>
    <p:sldId id="319" r:id="rId9"/>
    <p:sldId id="320" r:id="rId10"/>
    <p:sldId id="287" r:id="rId11"/>
    <p:sldId id="288" r:id="rId12"/>
    <p:sldId id="290" r:id="rId13"/>
    <p:sldId id="291" r:id="rId14"/>
    <p:sldId id="292" r:id="rId15"/>
    <p:sldId id="293" r:id="rId16"/>
    <p:sldId id="301" r:id="rId17"/>
    <p:sldId id="302" r:id="rId18"/>
    <p:sldId id="303" r:id="rId19"/>
    <p:sldId id="304" r:id="rId20"/>
    <p:sldId id="305" r:id="rId21"/>
    <p:sldId id="306" r:id="rId22"/>
    <p:sldId id="312" r:id="rId23"/>
    <p:sldId id="307" r:id="rId24"/>
    <p:sldId id="315" r:id="rId25"/>
    <p:sldId id="316" r:id="rId26"/>
    <p:sldId id="308" r:id="rId27"/>
    <p:sldId id="313" r:id="rId28"/>
    <p:sldId id="309" r:id="rId29"/>
    <p:sldId id="310" r:id="rId30"/>
    <p:sldId id="311" r:id="rId31"/>
    <p:sldId id="256" r:id="rId32"/>
    <p:sldId id="257" r:id="rId33"/>
    <p:sldId id="268" r:id="rId34"/>
    <p:sldId id="271" r:id="rId35"/>
    <p:sldId id="273" r:id="rId36"/>
    <p:sldId id="321" r:id="rId37"/>
    <p:sldId id="272" r:id="rId38"/>
    <p:sldId id="285" r:id="rId39"/>
    <p:sldId id="284" r:id="rId40"/>
    <p:sldId id="276" r:id="rId41"/>
    <p:sldId id="261" r:id="rId42"/>
    <p:sldId id="274" r:id="rId43"/>
    <p:sldId id="278" r:id="rId44"/>
    <p:sldId id="280" r:id="rId45"/>
    <p:sldId id="262" r:id="rId46"/>
    <p:sldId id="282" r:id="rId47"/>
    <p:sldId id="281" r:id="rId48"/>
    <p:sldId id="283" r:id="rId49"/>
    <p:sldId id="322" r:id="rId50"/>
    <p:sldId id="323" r:id="rId51"/>
    <p:sldId id="294" r:id="rId52"/>
    <p:sldId id="296" r:id="rId53"/>
    <p:sldId id="297" r:id="rId54"/>
    <p:sldId id="326" r:id="rId55"/>
    <p:sldId id="266" r:id="rId56"/>
    <p:sldId id="327" r:id="rId57"/>
    <p:sldId id="328" r:id="rId58"/>
    <p:sldId id="329" r:id="rId59"/>
    <p:sldId id="330" r:id="rId60"/>
    <p:sldId id="331" r:id="rId61"/>
    <p:sldId id="332" r:id="rId62"/>
    <p:sldId id="333" r:id="rId63"/>
    <p:sldId id="334" r:id="rId64"/>
    <p:sldId id="26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64F5"/>
    <a:srgbClr val="19DC17"/>
    <a:srgbClr val="2BB5D5"/>
    <a:srgbClr val="000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E8235-7504-D10C-CB1B-7F1D2996EB2C}" v="1" dt="2025-12-09T13:29:15.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lie Heidema" userId="S::nheidema@nhc.nl::0e4ad3bb-504f-4802-be6b-978fd9989bd6" providerId="AD" clId="Web-{890E8235-7504-D10C-CB1B-7F1D2996EB2C}"/>
    <pc:docChg chg="delSld">
      <pc:chgData name="Nathalie Heidema" userId="S::nheidema@nhc.nl::0e4ad3bb-504f-4802-be6b-978fd9989bd6" providerId="AD" clId="Web-{890E8235-7504-D10C-CB1B-7F1D2996EB2C}" dt="2025-12-09T13:29:15.088" v="0"/>
      <pc:docMkLst>
        <pc:docMk/>
      </pc:docMkLst>
      <pc:sldChg chg="del">
        <pc:chgData name="Nathalie Heidema" userId="S::nheidema@nhc.nl::0e4ad3bb-504f-4802-be6b-978fd9989bd6" providerId="AD" clId="Web-{890E8235-7504-D10C-CB1B-7F1D2996EB2C}" dt="2025-12-09T13:29:15.088" v="0"/>
        <pc:sldMkLst>
          <pc:docMk/>
          <pc:sldMk cId="3693338493" sldId="277"/>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0CC8A-D8CA-9B43-8730-716B2CE97710}" type="doc">
      <dgm:prSet loTypeId="urn:microsoft.com/office/officeart/2005/8/layout/vList3" loCatId="" qsTypeId="urn:microsoft.com/office/officeart/2005/8/quickstyle/simple1" qsCatId="simple" csTypeId="urn:microsoft.com/office/officeart/2005/8/colors/colorful5" csCatId="colorful" phldr="1"/>
      <dgm:spPr/>
    </dgm:pt>
    <dgm:pt modelId="{3C16030E-541A-1449-8209-2876730D62D1}">
      <dgm:prSet phldrT="[Text]"/>
      <dgm:spPr>
        <a:solidFill>
          <a:srgbClr val="2772E1"/>
        </a:solidFill>
      </dgm:spPr>
      <dgm:t>
        <a:bodyPr/>
        <a:lstStyle/>
        <a:p>
          <a:pPr>
            <a:buFont typeface="Arial" panose="020B0604020202020204" pitchFamily="34" charset="0"/>
            <a:buNone/>
          </a:pPr>
          <a:r>
            <a:rPr lang="en-GB"/>
            <a:t>Enhanced civil society’s response to new trends affecting democratic and civic space and civil society</a:t>
          </a:r>
          <a:endParaRPr lang="en-US"/>
        </a:p>
      </dgm:t>
    </dgm:pt>
    <dgm:pt modelId="{130D5C21-632B-F94A-86D6-4BC300A428C2}" type="parTrans" cxnId="{AD0D66E2-86FB-BC4D-A57C-E164DA87C144}">
      <dgm:prSet/>
      <dgm:spPr/>
      <dgm:t>
        <a:bodyPr/>
        <a:lstStyle/>
        <a:p>
          <a:endParaRPr lang="en-US"/>
        </a:p>
      </dgm:t>
    </dgm:pt>
    <dgm:pt modelId="{0E55E7BC-72AD-2B44-AD30-3B203F381528}" type="sibTrans" cxnId="{AD0D66E2-86FB-BC4D-A57C-E164DA87C144}">
      <dgm:prSet/>
      <dgm:spPr/>
      <dgm:t>
        <a:bodyPr/>
        <a:lstStyle/>
        <a:p>
          <a:endParaRPr lang="en-US"/>
        </a:p>
      </dgm:t>
    </dgm:pt>
    <dgm:pt modelId="{B7982F24-2575-A543-9D9A-0020D0A427C1}">
      <dgm:prSet phldrT="[Text]"/>
      <dgm:spPr>
        <a:solidFill>
          <a:srgbClr val="1DD7C5"/>
        </a:solidFill>
      </dgm:spPr>
      <dgm:t>
        <a:bodyPr/>
        <a:lstStyle/>
        <a:p>
          <a:pPr>
            <a:buFont typeface="Arial" panose="020B0604020202020204" pitchFamily="34" charset="0"/>
            <a:buNone/>
          </a:pPr>
          <a:r>
            <a:rPr lang="en-GB"/>
            <a:t>Enhanced visibility and understanding of the work of grassroots CSOs supported by the project</a:t>
          </a:r>
          <a:endParaRPr lang="en-US"/>
        </a:p>
      </dgm:t>
    </dgm:pt>
    <dgm:pt modelId="{F182B08A-D0F6-9544-B03B-99B82E1E94A5}" type="parTrans" cxnId="{5E5270BF-B8DA-034A-90C9-7D17F54257DD}">
      <dgm:prSet/>
      <dgm:spPr/>
      <dgm:t>
        <a:bodyPr/>
        <a:lstStyle/>
        <a:p>
          <a:endParaRPr lang="en-US"/>
        </a:p>
      </dgm:t>
    </dgm:pt>
    <dgm:pt modelId="{1E7DFE9C-699C-0E43-81D2-1903C74A0AE8}" type="sibTrans" cxnId="{5E5270BF-B8DA-034A-90C9-7D17F54257DD}">
      <dgm:prSet/>
      <dgm:spPr/>
      <dgm:t>
        <a:bodyPr/>
        <a:lstStyle/>
        <a:p>
          <a:endParaRPr lang="en-US"/>
        </a:p>
      </dgm:t>
    </dgm:pt>
    <dgm:pt modelId="{E64CA624-E6A8-2043-A36C-96098FFB1A31}">
      <dgm:prSet/>
      <dgm:spPr/>
      <dgm:t>
        <a:bodyPr/>
        <a:lstStyle/>
        <a:p>
          <a:pPr>
            <a:buFont typeface="Arial" panose="020B0604020202020204" pitchFamily="34" charset="0"/>
            <a:buNone/>
          </a:pPr>
          <a:r>
            <a:rPr lang="en-GB"/>
            <a:t>Strengthened effectiveness, accountability and sustainability of grassroot CSOs</a:t>
          </a:r>
          <a:endParaRPr lang="fr-FR"/>
        </a:p>
      </dgm:t>
    </dgm:pt>
    <dgm:pt modelId="{A7E583C3-795C-9243-9312-34C5179754A3}" type="parTrans" cxnId="{F82D6B47-0242-B841-B8A6-D4D0712392B9}">
      <dgm:prSet/>
      <dgm:spPr/>
      <dgm:t>
        <a:bodyPr/>
        <a:lstStyle/>
        <a:p>
          <a:endParaRPr lang="en-US"/>
        </a:p>
      </dgm:t>
    </dgm:pt>
    <dgm:pt modelId="{12D39F6E-1AAC-C145-872E-104873D55296}" type="sibTrans" cxnId="{F82D6B47-0242-B841-B8A6-D4D0712392B9}">
      <dgm:prSet/>
      <dgm:spPr/>
      <dgm:t>
        <a:bodyPr/>
        <a:lstStyle/>
        <a:p>
          <a:endParaRPr lang="en-US"/>
        </a:p>
      </dgm:t>
    </dgm:pt>
    <dgm:pt modelId="{C226D2E2-C098-6F4A-AD2E-298155EEA71A}" type="pres">
      <dgm:prSet presAssocID="{A730CC8A-D8CA-9B43-8730-716B2CE97710}" presName="linearFlow" presStyleCnt="0">
        <dgm:presLayoutVars>
          <dgm:dir/>
          <dgm:resizeHandles val="exact"/>
        </dgm:presLayoutVars>
      </dgm:prSet>
      <dgm:spPr/>
    </dgm:pt>
    <dgm:pt modelId="{58FF86AE-89D9-CB41-9612-ED819C379D05}" type="pres">
      <dgm:prSet presAssocID="{3C16030E-541A-1449-8209-2876730D62D1}" presName="composite" presStyleCnt="0"/>
      <dgm:spPr/>
    </dgm:pt>
    <dgm:pt modelId="{59573691-CDD1-0546-9BCD-F18902B2AAC0}" type="pres">
      <dgm:prSet presAssocID="{3C16030E-541A-1449-8209-2876730D62D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7E4A772F-BEF9-1843-9ACE-8927B308F0D8}" type="pres">
      <dgm:prSet presAssocID="{3C16030E-541A-1449-8209-2876730D62D1}" presName="txShp" presStyleLbl="node1" presStyleIdx="0" presStyleCnt="3" custLinFactNeighborX="-161" custLinFactNeighborY="-8378">
        <dgm:presLayoutVars>
          <dgm:bulletEnabled val="1"/>
        </dgm:presLayoutVars>
      </dgm:prSet>
      <dgm:spPr/>
    </dgm:pt>
    <dgm:pt modelId="{C9C33A0D-866A-0346-B8B0-3CCF094130B3}" type="pres">
      <dgm:prSet presAssocID="{0E55E7BC-72AD-2B44-AD30-3B203F381528}" presName="spacing" presStyleCnt="0"/>
      <dgm:spPr/>
    </dgm:pt>
    <dgm:pt modelId="{04A84CD3-6FE4-D048-8A2E-B56920D2AB51}" type="pres">
      <dgm:prSet presAssocID="{E64CA624-E6A8-2043-A36C-96098FFB1A31}" presName="composite" presStyleCnt="0"/>
      <dgm:spPr/>
    </dgm:pt>
    <dgm:pt modelId="{A95BB592-CCC4-AC44-AABF-4A1138EFF093}" type="pres">
      <dgm:prSet presAssocID="{E64CA624-E6A8-2043-A36C-96098FFB1A31}"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89920E7B-AD8E-B342-A1A6-B5FCE1141786}" type="pres">
      <dgm:prSet presAssocID="{E64CA624-E6A8-2043-A36C-96098FFB1A31}" presName="txShp" presStyleLbl="node1" presStyleIdx="1" presStyleCnt="3">
        <dgm:presLayoutVars>
          <dgm:bulletEnabled val="1"/>
        </dgm:presLayoutVars>
      </dgm:prSet>
      <dgm:spPr/>
    </dgm:pt>
    <dgm:pt modelId="{14557255-C474-D641-BC2F-E397A8843E03}" type="pres">
      <dgm:prSet presAssocID="{12D39F6E-1AAC-C145-872E-104873D55296}" presName="spacing" presStyleCnt="0"/>
      <dgm:spPr/>
    </dgm:pt>
    <dgm:pt modelId="{B9FA779B-D66B-1840-999B-3B253324573E}" type="pres">
      <dgm:prSet presAssocID="{B7982F24-2575-A543-9D9A-0020D0A427C1}" presName="composite" presStyleCnt="0"/>
      <dgm:spPr/>
    </dgm:pt>
    <dgm:pt modelId="{866A7628-9537-0D42-9EE7-1FA9F4FE67E8}" type="pres">
      <dgm:prSet presAssocID="{B7982F24-2575-A543-9D9A-0020D0A427C1}"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242E1BD5-7873-7342-A99E-8A7A666BFA25}" type="pres">
      <dgm:prSet presAssocID="{B7982F24-2575-A543-9D9A-0020D0A427C1}" presName="txShp" presStyleLbl="node1" presStyleIdx="2" presStyleCnt="3">
        <dgm:presLayoutVars>
          <dgm:bulletEnabled val="1"/>
        </dgm:presLayoutVars>
      </dgm:prSet>
      <dgm:spPr/>
    </dgm:pt>
  </dgm:ptLst>
  <dgm:cxnLst>
    <dgm:cxn modelId="{F82D6B47-0242-B841-B8A6-D4D0712392B9}" srcId="{A730CC8A-D8CA-9B43-8730-716B2CE97710}" destId="{E64CA624-E6A8-2043-A36C-96098FFB1A31}" srcOrd="1" destOrd="0" parTransId="{A7E583C3-795C-9243-9312-34C5179754A3}" sibTransId="{12D39F6E-1AAC-C145-872E-104873D55296}"/>
    <dgm:cxn modelId="{9107BC53-16BA-8645-9D56-EEA411A59D47}" type="presOf" srcId="{3C16030E-541A-1449-8209-2876730D62D1}" destId="{7E4A772F-BEF9-1843-9ACE-8927B308F0D8}" srcOrd="0" destOrd="0" presId="urn:microsoft.com/office/officeart/2005/8/layout/vList3"/>
    <dgm:cxn modelId="{5E5270BF-B8DA-034A-90C9-7D17F54257DD}" srcId="{A730CC8A-D8CA-9B43-8730-716B2CE97710}" destId="{B7982F24-2575-A543-9D9A-0020D0A427C1}" srcOrd="2" destOrd="0" parTransId="{F182B08A-D0F6-9544-B03B-99B82E1E94A5}" sibTransId="{1E7DFE9C-699C-0E43-81D2-1903C74A0AE8}"/>
    <dgm:cxn modelId="{548FA7C0-79C8-0242-B9F8-E9FAD8D16FAE}" type="presOf" srcId="{E64CA624-E6A8-2043-A36C-96098FFB1A31}" destId="{89920E7B-AD8E-B342-A1A6-B5FCE1141786}" srcOrd="0" destOrd="0" presId="urn:microsoft.com/office/officeart/2005/8/layout/vList3"/>
    <dgm:cxn modelId="{AD0D66E2-86FB-BC4D-A57C-E164DA87C144}" srcId="{A730CC8A-D8CA-9B43-8730-716B2CE97710}" destId="{3C16030E-541A-1449-8209-2876730D62D1}" srcOrd="0" destOrd="0" parTransId="{130D5C21-632B-F94A-86D6-4BC300A428C2}" sibTransId="{0E55E7BC-72AD-2B44-AD30-3B203F381528}"/>
    <dgm:cxn modelId="{739EC8F1-3327-9243-B0B8-207A888F3F35}" type="presOf" srcId="{A730CC8A-D8CA-9B43-8730-716B2CE97710}" destId="{C226D2E2-C098-6F4A-AD2E-298155EEA71A}" srcOrd="0" destOrd="0" presId="urn:microsoft.com/office/officeart/2005/8/layout/vList3"/>
    <dgm:cxn modelId="{983BC5F8-CFE7-7945-9D38-3881DF9A6E1A}" type="presOf" srcId="{B7982F24-2575-A543-9D9A-0020D0A427C1}" destId="{242E1BD5-7873-7342-A99E-8A7A666BFA25}" srcOrd="0" destOrd="0" presId="urn:microsoft.com/office/officeart/2005/8/layout/vList3"/>
    <dgm:cxn modelId="{29D653EB-A732-854C-AFDB-3E9CC4407CF3}" type="presParOf" srcId="{C226D2E2-C098-6F4A-AD2E-298155EEA71A}" destId="{58FF86AE-89D9-CB41-9612-ED819C379D05}" srcOrd="0" destOrd="0" presId="urn:microsoft.com/office/officeart/2005/8/layout/vList3"/>
    <dgm:cxn modelId="{FD04A554-2A1C-044D-AC8B-22A927F2B0B9}" type="presParOf" srcId="{58FF86AE-89D9-CB41-9612-ED819C379D05}" destId="{59573691-CDD1-0546-9BCD-F18902B2AAC0}" srcOrd="0" destOrd="0" presId="urn:microsoft.com/office/officeart/2005/8/layout/vList3"/>
    <dgm:cxn modelId="{22E9C26D-B378-9946-96A0-E40B04274208}" type="presParOf" srcId="{58FF86AE-89D9-CB41-9612-ED819C379D05}" destId="{7E4A772F-BEF9-1843-9ACE-8927B308F0D8}" srcOrd="1" destOrd="0" presId="urn:microsoft.com/office/officeart/2005/8/layout/vList3"/>
    <dgm:cxn modelId="{CE42AE67-A1F5-BC47-8CEB-2F81DE5CA15D}" type="presParOf" srcId="{C226D2E2-C098-6F4A-AD2E-298155EEA71A}" destId="{C9C33A0D-866A-0346-B8B0-3CCF094130B3}" srcOrd="1" destOrd="0" presId="urn:microsoft.com/office/officeart/2005/8/layout/vList3"/>
    <dgm:cxn modelId="{610FF097-E4D8-2F45-B5E8-D550E7F0C9CC}" type="presParOf" srcId="{C226D2E2-C098-6F4A-AD2E-298155EEA71A}" destId="{04A84CD3-6FE4-D048-8A2E-B56920D2AB51}" srcOrd="2" destOrd="0" presId="urn:microsoft.com/office/officeart/2005/8/layout/vList3"/>
    <dgm:cxn modelId="{7E8158F9-41DB-7E4F-BE0E-827C73F43402}" type="presParOf" srcId="{04A84CD3-6FE4-D048-8A2E-B56920D2AB51}" destId="{A95BB592-CCC4-AC44-AABF-4A1138EFF093}" srcOrd="0" destOrd="0" presId="urn:microsoft.com/office/officeart/2005/8/layout/vList3"/>
    <dgm:cxn modelId="{0AF93A1D-86B8-834C-BDE9-3236957332ED}" type="presParOf" srcId="{04A84CD3-6FE4-D048-8A2E-B56920D2AB51}" destId="{89920E7B-AD8E-B342-A1A6-B5FCE1141786}" srcOrd="1" destOrd="0" presId="urn:microsoft.com/office/officeart/2005/8/layout/vList3"/>
    <dgm:cxn modelId="{2793572E-DAE7-DA44-989C-224B1AAFD129}" type="presParOf" srcId="{C226D2E2-C098-6F4A-AD2E-298155EEA71A}" destId="{14557255-C474-D641-BC2F-E397A8843E03}" srcOrd="3" destOrd="0" presId="urn:microsoft.com/office/officeart/2005/8/layout/vList3"/>
    <dgm:cxn modelId="{ECDE791A-6F58-2645-99C7-0C8B4549EDB5}" type="presParOf" srcId="{C226D2E2-C098-6F4A-AD2E-298155EEA71A}" destId="{B9FA779B-D66B-1840-999B-3B253324573E}" srcOrd="4" destOrd="0" presId="urn:microsoft.com/office/officeart/2005/8/layout/vList3"/>
    <dgm:cxn modelId="{931223C5-D98B-9242-B2C0-97DA9E62C4FE}" type="presParOf" srcId="{B9FA779B-D66B-1840-999B-3B253324573E}" destId="{866A7628-9537-0D42-9EE7-1FA9F4FE67E8}" srcOrd="0" destOrd="0" presId="urn:microsoft.com/office/officeart/2005/8/layout/vList3"/>
    <dgm:cxn modelId="{F2730763-A55B-B147-AC1F-D4E6C9F6E772}" type="presParOf" srcId="{B9FA779B-D66B-1840-999B-3B253324573E}" destId="{242E1BD5-7873-7342-A99E-8A7A666BFA2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A772F-BEF9-1843-9ACE-8927B308F0D8}">
      <dsp:nvSpPr>
        <dsp:cNvPr id="0" name=""/>
        <dsp:cNvSpPr/>
      </dsp:nvSpPr>
      <dsp:spPr>
        <a:xfrm rot="10800000">
          <a:off x="1720872" y="0"/>
          <a:ext cx="5617300" cy="1260130"/>
        </a:xfrm>
        <a:prstGeom prst="homePlate">
          <a:avLst/>
        </a:prstGeom>
        <a:solidFill>
          <a:srgbClr val="277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683" tIns="87630" rIns="163576"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GB" sz="2300" kern="1200"/>
            <a:t>Enhanced civil society’s response to new trends affecting democratic and civic space and civil society</a:t>
          </a:r>
          <a:endParaRPr lang="en-US" sz="2300" kern="1200"/>
        </a:p>
      </dsp:txBody>
      <dsp:txXfrm rot="10800000">
        <a:off x="2035904" y="0"/>
        <a:ext cx="5302268" cy="1260130"/>
      </dsp:txXfrm>
    </dsp:sp>
    <dsp:sp modelId="{59573691-CDD1-0546-9BCD-F18902B2AAC0}">
      <dsp:nvSpPr>
        <dsp:cNvPr id="0" name=""/>
        <dsp:cNvSpPr/>
      </dsp:nvSpPr>
      <dsp:spPr>
        <a:xfrm>
          <a:off x="1099851" y="245"/>
          <a:ext cx="1260130" cy="12601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20E7B-AD8E-B342-A1A6-B5FCE1141786}">
      <dsp:nvSpPr>
        <dsp:cNvPr id="0" name=""/>
        <dsp:cNvSpPr/>
      </dsp:nvSpPr>
      <dsp:spPr>
        <a:xfrm rot="10800000">
          <a:off x="1729916" y="1636534"/>
          <a:ext cx="5617300" cy="1260130"/>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683" tIns="87630" rIns="163576"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GB" sz="2300" kern="1200"/>
            <a:t>Strengthened effectiveness, accountability and sustainability of grassroot CSOs</a:t>
          </a:r>
          <a:endParaRPr lang="fr-FR" sz="2300" kern="1200"/>
        </a:p>
      </dsp:txBody>
      <dsp:txXfrm rot="10800000">
        <a:off x="2044948" y="1636534"/>
        <a:ext cx="5302268" cy="1260130"/>
      </dsp:txXfrm>
    </dsp:sp>
    <dsp:sp modelId="{A95BB592-CCC4-AC44-AABF-4A1138EFF093}">
      <dsp:nvSpPr>
        <dsp:cNvPr id="0" name=""/>
        <dsp:cNvSpPr/>
      </dsp:nvSpPr>
      <dsp:spPr>
        <a:xfrm>
          <a:off x="1099851" y="1636534"/>
          <a:ext cx="1260130" cy="12601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E1BD5-7873-7342-A99E-8A7A666BFA25}">
      <dsp:nvSpPr>
        <dsp:cNvPr id="0" name=""/>
        <dsp:cNvSpPr/>
      </dsp:nvSpPr>
      <dsp:spPr>
        <a:xfrm rot="10800000">
          <a:off x="1729916" y="3272823"/>
          <a:ext cx="5617300" cy="1260130"/>
        </a:xfrm>
        <a:prstGeom prst="homePlate">
          <a:avLst/>
        </a:prstGeom>
        <a:solidFill>
          <a:srgbClr val="1DD7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683" tIns="87630" rIns="163576"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GB" sz="2300" kern="1200"/>
            <a:t>Enhanced visibility and understanding of the work of grassroots CSOs supported by the project</a:t>
          </a:r>
          <a:endParaRPr lang="en-US" sz="2300" kern="1200"/>
        </a:p>
      </dsp:txBody>
      <dsp:txXfrm rot="10800000">
        <a:off x="2044948" y="3272823"/>
        <a:ext cx="5302268" cy="1260130"/>
      </dsp:txXfrm>
    </dsp:sp>
    <dsp:sp modelId="{866A7628-9537-0D42-9EE7-1FA9F4FE67E8}">
      <dsp:nvSpPr>
        <dsp:cNvPr id="0" name=""/>
        <dsp:cNvSpPr/>
      </dsp:nvSpPr>
      <dsp:spPr>
        <a:xfrm>
          <a:off x="1099851" y="3272823"/>
          <a:ext cx="1260130" cy="12601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48690-7195-4BEB-BB7E-A187B4D1E2D3}" type="datetimeFigureOut">
              <a:rPr lang="nl-NL" smtClean="0"/>
              <a:t>9-12-2025</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D3ACCF-3EAA-47AC-8911-FCF85BB63634}" type="slidenum">
              <a:rPr lang="nl-NL" smtClean="0"/>
              <a:t>‹#›</a:t>
            </a:fld>
            <a:endParaRPr lang="nl-NL"/>
          </a:p>
        </p:txBody>
      </p:sp>
    </p:spTree>
    <p:extLst>
      <p:ext uri="{BB962C8B-B14F-4D97-AF65-F5344CB8AC3E}">
        <p14:creationId xmlns:p14="http://schemas.microsoft.com/office/powerpoint/2010/main" val="377721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7DE82-A7FA-49D5-AFA8-7AEF94C98E18}"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A931B-DBF2-4B5D-9C86-874CFFF02B84}" type="slidenum">
              <a:rPr lang="en-US" smtClean="0"/>
              <a:t>‹#›</a:t>
            </a:fld>
            <a:endParaRPr lang="en-US"/>
          </a:p>
        </p:txBody>
      </p:sp>
    </p:spTree>
    <p:extLst>
      <p:ext uri="{BB962C8B-B14F-4D97-AF65-F5344CB8AC3E}">
        <p14:creationId xmlns:p14="http://schemas.microsoft.com/office/powerpoint/2010/main" val="367921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1</a:t>
            </a:fld>
            <a:endParaRPr lang="en-US"/>
          </a:p>
        </p:txBody>
      </p:sp>
    </p:spTree>
    <p:extLst>
      <p:ext uri="{BB962C8B-B14F-4D97-AF65-F5344CB8AC3E}">
        <p14:creationId xmlns:p14="http://schemas.microsoft.com/office/powerpoint/2010/main" val="242828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10</a:t>
            </a:fld>
            <a:endParaRPr lang="en-US"/>
          </a:p>
        </p:txBody>
      </p:sp>
    </p:spTree>
    <p:extLst>
      <p:ext uri="{BB962C8B-B14F-4D97-AF65-F5344CB8AC3E}">
        <p14:creationId xmlns:p14="http://schemas.microsoft.com/office/powerpoint/2010/main" val="247526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11</a:t>
            </a:fld>
            <a:endParaRPr lang="en-US"/>
          </a:p>
        </p:txBody>
      </p:sp>
    </p:spTree>
    <p:extLst>
      <p:ext uri="{BB962C8B-B14F-4D97-AF65-F5344CB8AC3E}">
        <p14:creationId xmlns:p14="http://schemas.microsoft.com/office/powerpoint/2010/main" val="399905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12</a:t>
            </a:fld>
            <a:endParaRPr lang="en-US"/>
          </a:p>
        </p:txBody>
      </p:sp>
    </p:spTree>
    <p:extLst>
      <p:ext uri="{BB962C8B-B14F-4D97-AF65-F5344CB8AC3E}">
        <p14:creationId xmlns:p14="http://schemas.microsoft.com/office/powerpoint/2010/main" val="2503949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13</a:t>
            </a:fld>
            <a:endParaRPr lang="en-US"/>
          </a:p>
        </p:txBody>
      </p:sp>
    </p:spTree>
    <p:extLst>
      <p:ext uri="{BB962C8B-B14F-4D97-AF65-F5344CB8AC3E}">
        <p14:creationId xmlns:p14="http://schemas.microsoft.com/office/powerpoint/2010/main" val="101305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err="1"/>
              <a:t>Confirm</a:t>
            </a:r>
            <a:r>
              <a:rPr lang="nl-NL"/>
              <a:t> flexibility </a:t>
            </a:r>
            <a:r>
              <a:rPr lang="nl-NL" err="1"/>
              <a:t>with</a:t>
            </a:r>
            <a:r>
              <a:rPr lang="nl-NL"/>
              <a:t> </a:t>
            </a:r>
            <a:r>
              <a:rPr lang="nl-NL" err="1"/>
              <a:t>eligbility</a:t>
            </a:r>
            <a:r>
              <a:rPr lang="nl-NL"/>
              <a:t> &amp; topics: </a:t>
            </a:r>
          </a:p>
          <a:p>
            <a:pPr marL="628650" lvl="1" indent="-171450">
              <a:buFontTx/>
              <a:buChar char="-"/>
            </a:pPr>
            <a:r>
              <a:rPr lang="nl-NL" err="1"/>
              <a:t>Needs</a:t>
            </a:r>
            <a:r>
              <a:rPr lang="nl-NL"/>
              <a:t> to </a:t>
            </a:r>
            <a:r>
              <a:rPr lang="nl-NL" err="1"/>
              <a:t>be</a:t>
            </a:r>
            <a:r>
              <a:rPr lang="nl-NL"/>
              <a:t> </a:t>
            </a:r>
            <a:r>
              <a:rPr lang="nl-NL" err="1"/>
              <a:t>related</a:t>
            </a:r>
            <a:r>
              <a:rPr lang="nl-NL"/>
              <a:t> to </a:t>
            </a:r>
            <a:r>
              <a:rPr lang="nl-NL" err="1"/>
              <a:t>one</a:t>
            </a:r>
            <a:r>
              <a:rPr lang="nl-NL"/>
              <a:t> of the </a:t>
            </a:r>
            <a:r>
              <a:rPr lang="nl-NL" err="1"/>
              <a:t>three</a:t>
            </a:r>
            <a:r>
              <a:rPr lang="nl-NL"/>
              <a:t> topics</a:t>
            </a:r>
            <a:r>
              <a:rPr lang="nl-NL" baseline="0"/>
              <a:t> but we </a:t>
            </a:r>
            <a:r>
              <a:rPr lang="nl-NL" baseline="0" err="1"/>
              <a:t>encourage</a:t>
            </a:r>
            <a:r>
              <a:rPr lang="nl-NL" baseline="0"/>
              <a:t> projects on cross </a:t>
            </a:r>
            <a:r>
              <a:rPr lang="nl-NL" baseline="0" err="1"/>
              <a:t>cutting</a:t>
            </a:r>
            <a:r>
              <a:rPr lang="nl-NL" baseline="0"/>
              <a:t> issues </a:t>
            </a:r>
            <a:r>
              <a:rPr lang="nl-NL" baseline="0" err="1"/>
              <a:t>that</a:t>
            </a:r>
            <a:r>
              <a:rPr lang="nl-NL" baseline="0"/>
              <a:t> </a:t>
            </a:r>
            <a:r>
              <a:rPr lang="nl-NL" baseline="0" err="1"/>
              <a:t>adress</a:t>
            </a:r>
            <a:r>
              <a:rPr lang="nl-NL" baseline="0"/>
              <a:t> </a:t>
            </a:r>
            <a:r>
              <a:rPr lang="nl-NL" baseline="0" err="1"/>
              <a:t>one</a:t>
            </a:r>
            <a:r>
              <a:rPr lang="nl-NL" baseline="0"/>
              <a:t> or multiple of the focus </a:t>
            </a:r>
            <a:r>
              <a:rPr lang="nl-NL" baseline="0" err="1"/>
              <a:t>areas</a:t>
            </a:r>
            <a:r>
              <a:rPr lang="nl-NL" baseline="0"/>
              <a:t>. </a:t>
            </a:r>
            <a:r>
              <a:rPr lang="nl-NL" baseline="0" err="1"/>
              <a:t>So</a:t>
            </a:r>
            <a:r>
              <a:rPr lang="nl-NL" baseline="0"/>
              <a:t> we </a:t>
            </a:r>
            <a:r>
              <a:rPr lang="nl-NL" baseline="0" err="1"/>
              <a:t>will</a:t>
            </a:r>
            <a:r>
              <a:rPr lang="nl-NL" baseline="0"/>
              <a:t> take a </a:t>
            </a:r>
            <a:r>
              <a:rPr lang="nl-NL" baseline="0" err="1"/>
              <a:t>broad</a:t>
            </a:r>
            <a:r>
              <a:rPr lang="nl-NL" baseline="0"/>
              <a:t> </a:t>
            </a:r>
            <a:r>
              <a:rPr lang="nl-NL" baseline="0" err="1"/>
              <a:t>perspective</a:t>
            </a:r>
            <a:r>
              <a:rPr lang="nl-NL" baseline="0"/>
              <a:t> and </a:t>
            </a:r>
            <a:r>
              <a:rPr lang="nl-NL" baseline="0" err="1"/>
              <a:t>flexible</a:t>
            </a:r>
            <a:r>
              <a:rPr lang="nl-NL" baseline="0"/>
              <a:t> approach in </a:t>
            </a:r>
            <a:r>
              <a:rPr lang="nl-NL" baseline="0" err="1"/>
              <a:t>this</a:t>
            </a:r>
            <a:r>
              <a:rPr lang="nl-NL" baseline="0"/>
              <a:t>, as long as </a:t>
            </a:r>
            <a:r>
              <a:rPr lang="nl-NL" baseline="0" err="1"/>
              <a:t>you</a:t>
            </a:r>
            <a:r>
              <a:rPr lang="nl-NL" baseline="0"/>
              <a:t> </a:t>
            </a:r>
            <a:r>
              <a:rPr lang="nl-NL" baseline="0" err="1"/>
              <a:t>can</a:t>
            </a:r>
            <a:r>
              <a:rPr lang="nl-NL" baseline="0"/>
              <a:t> </a:t>
            </a:r>
            <a:r>
              <a:rPr lang="nl-NL" baseline="0" err="1"/>
              <a:t>explain</a:t>
            </a:r>
            <a:r>
              <a:rPr lang="nl-NL" baseline="0"/>
              <a:t> </a:t>
            </a:r>
            <a:r>
              <a:rPr lang="nl-NL" baseline="0" err="1"/>
              <a:t>how</a:t>
            </a:r>
            <a:r>
              <a:rPr lang="nl-NL" baseline="0"/>
              <a:t> </a:t>
            </a:r>
            <a:r>
              <a:rPr lang="nl-NL" baseline="0" err="1"/>
              <a:t>it</a:t>
            </a:r>
            <a:r>
              <a:rPr lang="nl-NL" baseline="0"/>
              <a:t> is </a:t>
            </a:r>
            <a:r>
              <a:rPr lang="nl-NL" baseline="0" err="1"/>
              <a:t>related</a:t>
            </a:r>
            <a:r>
              <a:rPr lang="nl-NL" baseline="0"/>
              <a:t> to </a:t>
            </a:r>
            <a:r>
              <a:rPr lang="nl-NL" baseline="0" err="1"/>
              <a:t>one</a:t>
            </a:r>
            <a:r>
              <a:rPr lang="nl-NL" baseline="0"/>
              <a:t> of these </a:t>
            </a:r>
            <a:r>
              <a:rPr lang="nl-NL" baseline="0" err="1"/>
              <a:t>three</a:t>
            </a:r>
            <a:r>
              <a:rPr lang="nl-NL" baseline="0"/>
              <a:t> focus </a:t>
            </a:r>
            <a:r>
              <a:rPr lang="nl-NL" baseline="0" err="1"/>
              <a:t>areas</a:t>
            </a:r>
            <a:r>
              <a:rPr lang="nl-NL" baseline="0"/>
              <a:t>, and to promotion of Union </a:t>
            </a:r>
            <a:r>
              <a:rPr lang="nl-NL" baseline="0" err="1"/>
              <a:t>values</a:t>
            </a:r>
            <a:r>
              <a:rPr lang="nl-NL" baseline="0"/>
              <a:t> more </a:t>
            </a:r>
            <a:r>
              <a:rPr lang="nl-NL" baseline="0" err="1"/>
              <a:t>broadly</a:t>
            </a:r>
            <a:r>
              <a:rPr lang="nl-NL" baseline="0"/>
              <a:t>. </a:t>
            </a:r>
          </a:p>
          <a:p>
            <a:pPr marL="628650" lvl="1" indent="-171450">
              <a:buFontTx/>
              <a:buChar char="-"/>
            </a:pPr>
            <a:r>
              <a:rPr lang="nl-NL" baseline="0" err="1"/>
              <a:t>Main</a:t>
            </a:r>
            <a:r>
              <a:rPr lang="nl-NL" baseline="0"/>
              <a:t> target </a:t>
            </a:r>
            <a:r>
              <a:rPr lang="nl-NL" baseline="0" err="1"/>
              <a:t>group</a:t>
            </a:r>
            <a:r>
              <a:rPr lang="nl-NL" baseline="0"/>
              <a:t> of the project is </a:t>
            </a:r>
            <a:r>
              <a:rPr lang="nl-NL" baseline="0" err="1"/>
              <a:t>organisation</a:t>
            </a:r>
            <a:r>
              <a:rPr lang="nl-NL" baseline="0"/>
              <a:t> on </a:t>
            </a:r>
            <a:r>
              <a:rPr lang="nl-NL" baseline="0" err="1"/>
              <a:t>local</a:t>
            </a:r>
            <a:r>
              <a:rPr lang="nl-NL" baseline="0"/>
              <a:t> level, as </a:t>
            </a:r>
            <a:r>
              <a:rPr lang="nl-NL" baseline="0" err="1"/>
              <a:t>they</a:t>
            </a:r>
            <a:r>
              <a:rPr lang="nl-NL" baseline="0"/>
              <a:t> are the </a:t>
            </a:r>
            <a:r>
              <a:rPr lang="nl-NL" baseline="0" err="1"/>
              <a:t>ones</a:t>
            </a:r>
            <a:r>
              <a:rPr lang="nl-NL" baseline="0"/>
              <a:t> </a:t>
            </a:r>
            <a:r>
              <a:rPr lang="nl-NL" baseline="0" err="1"/>
              <a:t>usually</a:t>
            </a:r>
            <a:r>
              <a:rPr lang="nl-NL" baseline="0"/>
              <a:t> in </a:t>
            </a:r>
            <a:r>
              <a:rPr lang="nl-NL" baseline="0" err="1"/>
              <a:t>need</a:t>
            </a:r>
            <a:r>
              <a:rPr lang="nl-NL" baseline="0"/>
              <a:t> of most support. </a:t>
            </a:r>
            <a:r>
              <a:rPr lang="nl-NL" baseline="0" err="1"/>
              <a:t>However</a:t>
            </a:r>
            <a:r>
              <a:rPr lang="nl-NL" baseline="0"/>
              <a:t>, </a:t>
            </a:r>
            <a:r>
              <a:rPr lang="nl-NL" baseline="0" err="1"/>
              <a:t>this</a:t>
            </a:r>
            <a:r>
              <a:rPr lang="nl-NL" baseline="0"/>
              <a:t> is </a:t>
            </a:r>
            <a:r>
              <a:rPr lang="nl-NL" baseline="0" err="1"/>
              <a:t>not</a:t>
            </a:r>
            <a:r>
              <a:rPr lang="nl-NL" baseline="0"/>
              <a:t> a hard </a:t>
            </a:r>
            <a:r>
              <a:rPr lang="nl-NL" baseline="0" err="1"/>
              <a:t>eligibility</a:t>
            </a:r>
            <a:r>
              <a:rPr lang="nl-NL" baseline="0"/>
              <a:t> criteria and </a:t>
            </a:r>
            <a:r>
              <a:rPr lang="nl-NL" baseline="0" err="1"/>
              <a:t>all</a:t>
            </a:r>
            <a:r>
              <a:rPr lang="nl-NL" baseline="0"/>
              <a:t> calls are open for </a:t>
            </a:r>
            <a:r>
              <a:rPr lang="nl-NL" baseline="0" err="1"/>
              <a:t>all</a:t>
            </a:r>
            <a:r>
              <a:rPr lang="nl-NL" baseline="0"/>
              <a:t> </a:t>
            </a:r>
            <a:r>
              <a:rPr lang="nl-NL" baseline="0" err="1"/>
              <a:t>CSOs</a:t>
            </a:r>
            <a:r>
              <a:rPr lang="nl-NL" baseline="0"/>
              <a:t> </a:t>
            </a:r>
            <a:r>
              <a:rPr lang="nl-NL" baseline="0" err="1"/>
              <a:t>working</a:t>
            </a:r>
            <a:r>
              <a:rPr lang="nl-NL" baseline="0"/>
              <a:t> on the </a:t>
            </a:r>
            <a:r>
              <a:rPr lang="nl-NL" baseline="0" err="1"/>
              <a:t>abovementioned</a:t>
            </a:r>
            <a:r>
              <a:rPr lang="nl-NL" baseline="0"/>
              <a:t> topics and </a:t>
            </a:r>
            <a:r>
              <a:rPr lang="nl-NL" baseline="0" err="1"/>
              <a:t>that</a:t>
            </a:r>
            <a:r>
              <a:rPr lang="nl-NL" baseline="0"/>
              <a:t> are </a:t>
            </a:r>
            <a:r>
              <a:rPr lang="nl-NL" baseline="0" err="1"/>
              <a:t>registered</a:t>
            </a:r>
            <a:r>
              <a:rPr lang="nl-NL" baseline="0"/>
              <a:t> in Romania. In the </a:t>
            </a:r>
            <a:r>
              <a:rPr lang="nl-NL" baseline="0" err="1"/>
              <a:t>evaluation</a:t>
            </a:r>
            <a:r>
              <a:rPr lang="nl-NL" baseline="0"/>
              <a:t> we do </a:t>
            </a:r>
            <a:r>
              <a:rPr lang="nl-NL" baseline="0" err="1"/>
              <a:t>consider</a:t>
            </a:r>
            <a:r>
              <a:rPr lang="nl-NL" baseline="0"/>
              <a:t> </a:t>
            </a:r>
            <a:r>
              <a:rPr lang="nl-NL" baseline="0" err="1"/>
              <a:t>added</a:t>
            </a:r>
            <a:r>
              <a:rPr lang="nl-NL" baseline="0"/>
              <a:t> value of the project to the </a:t>
            </a:r>
            <a:r>
              <a:rPr lang="nl-NL" baseline="0" err="1"/>
              <a:t>further</a:t>
            </a:r>
            <a:r>
              <a:rPr lang="nl-NL" baseline="0"/>
              <a:t> development of the </a:t>
            </a:r>
            <a:r>
              <a:rPr lang="nl-NL" baseline="0" err="1"/>
              <a:t>organisation</a:t>
            </a:r>
            <a:r>
              <a:rPr lang="nl-NL" baseline="0"/>
              <a:t> as </a:t>
            </a:r>
            <a:r>
              <a:rPr lang="nl-NL" baseline="0" err="1"/>
              <a:t>one</a:t>
            </a:r>
            <a:r>
              <a:rPr lang="nl-NL" baseline="0"/>
              <a:t> of the </a:t>
            </a:r>
            <a:r>
              <a:rPr lang="nl-NL" baseline="0" err="1"/>
              <a:t>evaluation</a:t>
            </a:r>
            <a:r>
              <a:rPr lang="nl-NL" baseline="0"/>
              <a:t> criteria. </a:t>
            </a:r>
          </a:p>
          <a:p>
            <a:pPr marL="628650" lvl="1" indent="-171450">
              <a:buFontTx/>
              <a:buChar char="-"/>
            </a:pPr>
            <a:r>
              <a:rPr lang="nl-NL" baseline="0"/>
              <a:t>For </a:t>
            </a:r>
            <a:r>
              <a:rPr lang="nl-NL" baseline="0" err="1"/>
              <a:t>round</a:t>
            </a:r>
            <a:r>
              <a:rPr lang="nl-NL" baseline="0"/>
              <a:t> 2 </a:t>
            </a:r>
            <a:r>
              <a:rPr lang="nl-NL" baseline="0" err="1"/>
              <a:t>applications</a:t>
            </a:r>
            <a:r>
              <a:rPr lang="nl-NL" baseline="0"/>
              <a:t> </a:t>
            </a:r>
            <a:r>
              <a:rPr lang="nl-NL" baseline="0" err="1"/>
              <a:t>from</a:t>
            </a:r>
            <a:r>
              <a:rPr lang="nl-NL" baseline="0"/>
              <a:t> </a:t>
            </a:r>
            <a:r>
              <a:rPr lang="nl-NL" baseline="0" err="1"/>
              <a:t>coalitions</a:t>
            </a:r>
            <a:r>
              <a:rPr lang="nl-NL" baseline="0"/>
              <a:t> are </a:t>
            </a:r>
            <a:r>
              <a:rPr lang="nl-NL" baseline="0" err="1"/>
              <a:t>encouraged</a:t>
            </a:r>
            <a:endParaRPr lang="nl-NL" baseline="0"/>
          </a:p>
          <a:p>
            <a:pPr marL="628650" lvl="1" indent="-171450">
              <a:buFontTx/>
              <a:buChar char="-"/>
            </a:pPr>
            <a:r>
              <a:rPr lang="nl-NL" baseline="0"/>
              <a:t>Link to </a:t>
            </a:r>
            <a:r>
              <a:rPr lang="nl-NL" baseline="0" err="1"/>
              <a:t>capacity</a:t>
            </a:r>
            <a:r>
              <a:rPr lang="nl-NL" baseline="0"/>
              <a:t> </a:t>
            </a:r>
            <a:r>
              <a:rPr lang="nl-NL" baseline="0" err="1"/>
              <a:t>strengthening</a:t>
            </a:r>
            <a:r>
              <a:rPr lang="nl-NL" baseline="0"/>
              <a:t> </a:t>
            </a:r>
          </a:p>
          <a:p>
            <a:pPr marL="628650" lvl="1" indent="-171450">
              <a:buFontTx/>
              <a:buChar char="-"/>
            </a:pPr>
            <a:r>
              <a:rPr lang="nl-NL" err="1"/>
              <a:t>Describe</a:t>
            </a:r>
            <a:r>
              <a:rPr lang="nl-NL"/>
              <a:t> </a:t>
            </a:r>
            <a:r>
              <a:rPr lang="nl-NL" err="1"/>
              <a:t>expected</a:t>
            </a:r>
            <a:r>
              <a:rPr lang="nl-NL"/>
              <a:t> </a:t>
            </a:r>
            <a:r>
              <a:rPr lang="nl-NL" err="1"/>
              <a:t>results</a:t>
            </a:r>
            <a:r>
              <a:rPr lang="nl-NL"/>
              <a:t> per </a:t>
            </a:r>
            <a:r>
              <a:rPr lang="nl-NL" err="1"/>
              <a:t>round</a:t>
            </a:r>
            <a:endParaRPr lang="nl-NL"/>
          </a:p>
        </p:txBody>
      </p:sp>
      <p:sp>
        <p:nvSpPr>
          <p:cNvPr id="4" name="Slide Number Placeholder 3"/>
          <p:cNvSpPr>
            <a:spLocks noGrp="1"/>
          </p:cNvSpPr>
          <p:nvPr>
            <p:ph type="sldNum" sz="quarter" idx="10"/>
          </p:nvPr>
        </p:nvSpPr>
        <p:spPr/>
        <p:txBody>
          <a:bodyPr/>
          <a:lstStyle/>
          <a:p>
            <a:fld id="{985001B6-9C1C-40FD-B69C-2E26415B66F1}" type="slidenum">
              <a:rPr lang="nl-NL" smtClean="0"/>
              <a:t>14</a:t>
            </a:fld>
            <a:endParaRPr lang="nl-NL"/>
          </a:p>
        </p:txBody>
      </p:sp>
    </p:spTree>
    <p:extLst>
      <p:ext uri="{BB962C8B-B14F-4D97-AF65-F5344CB8AC3E}">
        <p14:creationId xmlns:p14="http://schemas.microsoft.com/office/powerpoint/2010/main" val="255412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a:t>Independent </a:t>
            </a:r>
            <a:r>
              <a:rPr lang="nl-NL" err="1"/>
              <a:t>evaluation</a:t>
            </a:r>
            <a:r>
              <a:rPr lang="nl-NL"/>
              <a:t> </a:t>
            </a:r>
            <a:r>
              <a:rPr lang="nl-NL" err="1"/>
              <a:t>committee</a:t>
            </a:r>
            <a:r>
              <a:rPr lang="nl-NL"/>
              <a:t> </a:t>
            </a:r>
            <a:r>
              <a:rPr lang="nl-NL" err="1"/>
              <a:t>will</a:t>
            </a:r>
            <a:r>
              <a:rPr lang="nl-NL"/>
              <a:t> </a:t>
            </a:r>
            <a:r>
              <a:rPr lang="nl-NL" err="1"/>
              <a:t>evaluate</a:t>
            </a:r>
            <a:r>
              <a:rPr lang="nl-NL"/>
              <a:t> </a:t>
            </a:r>
          </a:p>
          <a:p>
            <a:pPr marL="171450" indent="-171450">
              <a:buFontTx/>
              <a:buChar char="-"/>
            </a:pPr>
            <a:r>
              <a:rPr lang="nl-NL" err="1"/>
              <a:t>Threshold</a:t>
            </a:r>
            <a:r>
              <a:rPr lang="nl-NL"/>
              <a:t> is 70 points</a:t>
            </a:r>
          </a:p>
          <a:p>
            <a:pPr marL="171450" indent="-171450">
              <a:buFontTx/>
              <a:buChar char="-"/>
            </a:pPr>
            <a:r>
              <a:rPr lang="nl-NL"/>
              <a:t>Application </a:t>
            </a:r>
            <a:r>
              <a:rPr lang="nl-NL" err="1"/>
              <a:t>will</a:t>
            </a:r>
            <a:r>
              <a:rPr lang="nl-NL"/>
              <a:t> </a:t>
            </a:r>
            <a:r>
              <a:rPr lang="nl-NL" err="1"/>
              <a:t>receive</a:t>
            </a:r>
            <a:r>
              <a:rPr lang="nl-NL"/>
              <a:t> feedback </a:t>
            </a:r>
            <a:r>
              <a:rPr lang="nl-NL" err="1"/>
              <a:t>within</a:t>
            </a:r>
            <a:r>
              <a:rPr lang="nl-NL"/>
              <a:t> 4 weeks </a:t>
            </a:r>
            <a:r>
              <a:rPr lang="nl-NL" err="1"/>
              <a:t>after</a:t>
            </a:r>
            <a:r>
              <a:rPr lang="nl-NL"/>
              <a:t> </a:t>
            </a:r>
            <a:r>
              <a:rPr lang="nl-NL" err="1"/>
              <a:t>submission</a:t>
            </a:r>
            <a:r>
              <a:rPr lang="nl-NL"/>
              <a:t> deadline and </a:t>
            </a:r>
            <a:r>
              <a:rPr lang="nl-NL" err="1"/>
              <a:t>published</a:t>
            </a:r>
            <a:r>
              <a:rPr lang="nl-NL"/>
              <a:t> on </a:t>
            </a:r>
            <a:r>
              <a:rPr lang="nl-NL" err="1"/>
              <a:t>project’s</a:t>
            </a:r>
            <a:r>
              <a:rPr lang="nl-NL"/>
              <a:t> website</a:t>
            </a:r>
          </a:p>
          <a:p>
            <a:pPr marL="171450" indent="-171450">
              <a:buFontTx/>
              <a:buChar char="-"/>
            </a:pPr>
            <a:endParaRPr lang="nl-NL"/>
          </a:p>
        </p:txBody>
      </p:sp>
      <p:sp>
        <p:nvSpPr>
          <p:cNvPr id="4" name="Slide Number Placeholder 3"/>
          <p:cNvSpPr>
            <a:spLocks noGrp="1"/>
          </p:cNvSpPr>
          <p:nvPr>
            <p:ph type="sldNum" sz="quarter" idx="10"/>
          </p:nvPr>
        </p:nvSpPr>
        <p:spPr/>
        <p:txBody>
          <a:bodyPr/>
          <a:lstStyle/>
          <a:p>
            <a:fld id="{985001B6-9C1C-40FD-B69C-2E26415B66F1}" type="slidenum">
              <a:rPr lang="nl-NL" smtClean="0"/>
              <a:t>15</a:t>
            </a:fld>
            <a:endParaRPr lang="nl-NL"/>
          </a:p>
        </p:txBody>
      </p:sp>
    </p:spTree>
    <p:extLst>
      <p:ext uri="{BB962C8B-B14F-4D97-AF65-F5344CB8AC3E}">
        <p14:creationId xmlns:p14="http://schemas.microsoft.com/office/powerpoint/2010/main" val="350488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16</a:t>
            </a:fld>
            <a:endParaRPr lang="en-US"/>
          </a:p>
        </p:txBody>
      </p:sp>
    </p:spTree>
    <p:extLst>
      <p:ext uri="{BB962C8B-B14F-4D97-AF65-F5344CB8AC3E}">
        <p14:creationId xmlns:p14="http://schemas.microsoft.com/office/powerpoint/2010/main" val="1386496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 Link </a:t>
            </a:r>
            <a:r>
              <a:rPr lang="nl-NL" err="1"/>
              <a:t>your</a:t>
            </a:r>
            <a:r>
              <a:rPr lang="nl-NL"/>
              <a:t> context to the </a:t>
            </a:r>
            <a:r>
              <a:rPr lang="nl-NL" err="1"/>
              <a:t>priorities</a:t>
            </a:r>
            <a:r>
              <a:rPr lang="nl-NL"/>
              <a:t> of the call. For </a:t>
            </a:r>
            <a:r>
              <a:rPr lang="nl-NL" err="1"/>
              <a:t>example</a:t>
            </a:r>
            <a:r>
              <a:rPr lang="nl-NL"/>
              <a:t> </a:t>
            </a:r>
            <a:r>
              <a:rPr lang="nl-NL" err="1"/>
              <a:t>you</a:t>
            </a:r>
            <a:r>
              <a:rPr lang="nl-NL"/>
              <a:t> want to </a:t>
            </a:r>
            <a:r>
              <a:rPr lang="nl-NL" err="1"/>
              <a:t>propose</a:t>
            </a:r>
            <a:r>
              <a:rPr lang="nl-NL"/>
              <a:t> a project on </a:t>
            </a:r>
            <a:r>
              <a:rPr lang="nl-NL" err="1"/>
              <a:t>increasing</a:t>
            </a:r>
            <a:r>
              <a:rPr lang="nl-NL"/>
              <a:t> </a:t>
            </a:r>
            <a:r>
              <a:rPr lang="nl-NL" err="1"/>
              <a:t>citizen</a:t>
            </a:r>
            <a:r>
              <a:rPr lang="nl-NL"/>
              <a:t> engagement in </a:t>
            </a:r>
            <a:r>
              <a:rPr lang="nl-NL" err="1"/>
              <a:t>your</a:t>
            </a:r>
            <a:r>
              <a:rPr lang="nl-NL"/>
              <a:t> </a:t>
            </a:r>
            <a:r>
              <a:rPr lang="nl-NL" err="1"/>
              <a:t>municipality</a:t>
            </a:r>
            <a:r>
              <a:rPr lang="nl-NL"/>
              <a:t> as </a:t>
            </a:r>
            <a:r>
              <a:rPr lang="nl-NL" err="1"/>
              <a:t>this</a:t>
            </a:r>
            <a:r>
              <a:rPr lang="nl-NL"/>
              <a:t> </a:t>
            </a:r>
            <a:r>
              <a:rPr lang="nl-NL" err="1"/>
              <a:t>can</a:t>
            </a:r>
            <a:r>
              <a:rPr lang="nl-NL"/>
              <a:t> </a:t>
            </a:r>
            <a:r>
              <a:rPr lang="nl-NL" err="1"/>
              <a:t>combat</a:t>
            </a:r>
            <a:r>
              <a:rPr lang="nl-NL"/>
              <a:t> </a:t>
            </a:r>
            <a:r>
              <a:rPr lang="nl-NL" err="1"/>
              <a:t>corruption</a:t>
            </a:r>
            <a:r>
              <a:rPr lang="nl-NL"/>
              <a:t>, </a:t>
            </a:r>
            <a:r>
              <a:rPr lang="nl-NL" err="1"/>
              <a:t>then</a:t>
            </a:r>
            <a:r>
              <a:rPr lang="nl-NL"/>
              <a:t> make </a:t>
            </a:r>
            <a:r>
              <a:rPr lang="nl-NL" err="1"/>
              <a:t>sure</a:t>
            </a:r>
            <a:r>
              <a:rPr lang="nl-NL"/>
              <a:t> </a:t>
            </a:r>
            <a:r>
              <a:rPr lang="nl-NL" err="1"/>
              <a:t>you</a:t>
            </a:r>
            <a:r>
              <a:rPr lang="nl-NL"/>
              <a:t> make </a:t>
            </a:r>
            <a:r>
              <a:rPr lang="nl-NL" err="1"/>
              <a:t>this</a:t>
            </a:r>
            <a:r>
              <a:rPr lang="nl-NL"/>
              <a:t> link. We want to </a:t>
            </a:r>
            <a:r>
              <a:rPr lang="nl-NL" err="1"/>
              <a:t>be</a:t>
            </a:r>
            <a:r>
              <a:rPr lang="nl-NL"/>
              <a:t> </a:t>
            </a:r>
            <a:r>
              <a:rPr lang="nl-NL" err="1"/>
              <a:t>flexible</a:t>
            </a:r>
            <a:r>
              <a:rPr lang="nl-NL"/>
              <a:t> </a:t>
            </a:r>
            <a:r>
              <a:rPr lang="nl-NL" err="1"/>
              <a:t>with</a:t>
            </a:r>
            <a:r>
              <a:rPr lang="nl-NL"/>
              <a:t> the topics, as long as </a:t>
            </a:r>
            <a:r>
              <a:rPr lang="nl-NL" err="1"/>
              <a:t>you</a:t>
            </a:r>
            <a:r>
              <a:rPr lang="nl-NL"/>
              <a:t> </a:t>
            </a:r>
            <a:r>
              <a:rPr lang="nl-NL" err="1"/>
              <a:t>can</a:t>
            </a:r>
            <a:r>
              <a:rPr lang="nl-NL"/>
              <a:t> </a:t>
            </a:r>
            <a:r>
              <a:rPr lang="nl-NL" err="1"/>
              <a:t>justify</a:t>
            </a:r>
            <a:r>
              <a:rPr lang="nl-NL"/>
              <a:t> the link to </a:t>
            </a:r>
            <a:r>
              <a:rPr lang="nl-NL" err="1"/>
              <a:t>our</a:t>
            </a:r>
            <a:r>
              <a:rPr lang="nl-NL"/>
              <a:t> call for </a:t>
            </a:r>
            <a:r>
              <a:rPr lang="nl-NL" err="1"/>
              <a:t>proposals</a:t>
            </a:r>
            <a:r>
              <a:rPr lang="nl-NL"/>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 We </a:t>
            </a:r>
            <a:r>
              <a:rPr lang="nl-NL" err="1"/>
              <a:t>don’t</a:t>
            </a:r>
            <a:r>
              <a:rPr lang="nl-NL"/>
              <a:t> </a:t>
            </a:r>
            <a:r>
              <a:rPr lang="nl-NL" err="1"/>
              <a:t>expect</a:t>
            </a:r>
            <a:r>
              <a:rPr lang="nl-NL"/>
              <a:t> a full stakeholder analysis, but </a:t>
            </a:r>
            <a:r>
              <a:rPr lang="nl-NL" err="1"/>
              <a:t>also</a:t>
            </a:r>
            <a:r>
              <a:rPr lang="nl-NL"/>
              <a:t> for </a:t>
            </a:r>
            <a:r>
              <a:rPr lang="nl-NL" err="1"/>
              <a:t>yourself</a:t>
            </a:r>
            <a:r>
              <a:rPr lang="nl-NL"/>
              <a:t> </a:t>
            </a:r>
            <a:r>
              <a:rPr lang="nl-NL" err="1"/>
              <a:t>good</a:t>
            </a:r>
            <a:r>
              <a:rPr lang="nl-NL"/>
              <a:t> to </a:t>
            </a:r>
            <a:r>
              <a:rPr lang="nl-NL" err="1"/>
              <a:t>spend</a:t>
            </a:r>
            <a:r>
              <a:rPr lang="nl-NL"/>
              <a:t> </a:t>
            </a:r>
            <a:r>
              <a:rPr lang="nl-NL" err="1"/>
              <a:t>some</a:t>
            </a:r>
            <a:r>
              <a:rPr lang="nl-NL"/>
              <a:t> time thinking </a:t>
            </a:r>
            <a:r>
              <a:rPr lang="nl-NL" err="1"/>
              <a:t>this</a:t>
            </a:r>
            <a:r>
              <a:rPr lang="nl-NL"/>
              <a:t> </a:t>
            </a:r>
            <a:r>
              <a:rPr lang="nl-NL" err="1"/>
              <a:t>through</a:t>
            </a:r>
            <a:r>
              <a:rPr lang="nl-NL"/>
              <a:t>. </a:t>
            </a:r>
            <a:r>
              <a:rPr lang="nl-NL" err="1"/>
              <a:t>Who</a:t>
            </a:r>
            <a:r>
              <a:rPr lang="nl-NL"/>
              <a:t> are the stakeholders </a:t>
            </a:r>
            <a:r>
              <a:rPr lang="nl-NL" err="1"/>
              <a:t>with</a:t>
            </a:r>
            <a:r>
              <a:rPr lang="nl-NL"/>
              <a:t> </a:t>
            </a:r>
            <a:r>
              <a:rPr lang="nl-NL" err="1"/>
              <a:t>influence</a:t>
            </a:r>
            <a:r>
              <a:rPr lang="nl-NL"/>
              <a:t> </a:t>
            </a:r>
            <a:r>
              <a:rPr lang="nl-NL" err="1"/>
              <a:t>you</a:t>
            </a:r>
            <a:r>
              <a:rPr lang="nl-NL"/>
              <a:t> </a:t>
            </a:r>
            <a:r>
              <a:rPr lang="nl-NL" err="1"/>
              <a:t>need</a:t>
            </a:r>
            <a:r>
              <a:rPr lang="nl-NL"/>
              <a:t> to </a:t>
            </a:r>
            <a:r>
              <a:rPr lang="nl-NL" err="1"/>
              <a:t>persuade</a:t>
            </a:r>
            <a:r>
              <a:rPr lang="nl-NL"/>
              <a:t>? How </a:t>
            </a:r>
            <a:r>
              <a:rPr lang="nl-NL" err="1"/>
              <a:t>can</a:t>
            </a:r>
            <a:r>
              <a:rPr lang="nl-NL"/>
              <a:t> </a:t>
            </a:r>
            <a:r>
              <a:rPr lang="nl-NL" err="1"/>
              <a:t>you</a:t>
            </a:r>
            <a:r>
              <a:rPr lang="nl-NL"/>
              <a:t> do </a:t>
            </a:r>
            <a:r>
              <a:rPr lang="nl-NL" err="1"/>
              <a:t>that</a:t>
            </a:r>
            <a:r>
              <a:rPr lang="nl-NL"/>
              <a:t>? Are </a:t>
            </a:r>
            <a:r>
              <a:rPr lang="nl-NL" err="1"/>
              <a:t>they</a:t>
            </a:r>
            <a:r>
              <a:rPr lang="nl-NL"/>
              <a:t> </a:t>
            </a:r>
            <a:r>
              <a:rPr lang="nl-NL" err="1"/>
              <a:t>you</a:t>
            </a:r>
            <a:r>
              <a:rPr lang="nl-NL"/>
              <a:t> </a:t>
            </a:r>
            <a:r>
              <a:rPr lang="nl-NL" err="1"/>
              <a:t>allies</a:t>
            </a:r>
            <a:r>
              <a:rPr lang="nl-NL"/>
              <a:t> or </a:t>
            </a:r>
            <a:r>
              <a:rPr lang="nl-NL" err="1"/>
              <a:t>not</a:t>
            </a:r>
            <a:r>
              <a:rPr lang="nl-NL"/>
              <a:t>? </a:t>
            </a:r>
            <a:r>
              <a:rPr lang="nl-NL" err="1"/>
              <a:t>Who</a:t>
            </a:r>
            <a:r>
              <a:rPr lang="nl-NL"/>
              <a:t> are </a:t>
            </a:r>
            <a:r>
              <a:rPr lang="nl-NL" err="1"/>
              <a:t>your</a:t>
            </a:r>
            <a:r>
              <a:rPr lang="nl-NL"/>
              <a:t> </a:t>
            </a:r>
            <a:r>
              <a:rPr lang="nl-NL" err="1"/>
              <a:t>allies</a:t>
            </a:r>
            <a:r>
              <a:rPr lang="nl-NL"/>
              <a:t> and </a:t>
            </a:r>
            <a:r>
              <a:rPr lang="nl-NL" err="1"/>
              <a:t>proponents</a:t>
            </a:r>
            <a:r>
              <a:rPr lang="nl-NL"/>
              <a:t>? Etc. </a:t>
            </a:r>
            <a:r>
              <a:rPr lang="nl-NL" err="1"/>
              <a:t>There</a:t>
            </a:r>
            <a:r>
              <a:rPr lang="nl-NL"/>
              <a:t> are </a:t>
            </a:r>
            <a:r>
              <a:rPr lang="nl-NL" err="1"/>
              <a:t>many</a:t>
            </a:r>
            <a:r>
              <a:rPr lang="nl-NL"/>
              <a:t> </a:t>
            </a:r>
            <a:r>
              <a:rPr lang="nl-NL" err="1"/>
              <a:t>tables</a:t>
            </a:r>
            <a:r>
              <a:rPr lang="nl-NL"/>
              <a:t> and tools for </a:t>
            </a:r>
            <a:r>
              <a:rPr lang="nl-NL" err="1"/>
              <a:t>doing</a:t>
            </a:r>
            <a:r>
              <a:rPr lang="nl-NL"/>
              <a:t> a stakeholder analysis. </a:t>
            </a:r>
            <a:r>
              <a:rPr lang="nl-NL" err="1"/>
              <a:t>You</a:t>
            </a:r>
            <a:r>
              <a:rPr lang="nl-NL"/>
              <a:t> </a:t>
            </a:r>
            <a:r>
              <a:rPr lang="nl-NL" err="1"/>
              <a:t>can</a:t>
            </a:r>
            <a:r>
              <a:rPr lang="nl-NL"/>
              <a:t> make </a:t>
            </a:r>
            <a:r>
              <a:rPr lang="nl-NL" err="1"/>
              <a:t>it</a:t>
            </a:r>
            <a:r>
              <a:rPr lang="nl-NL"/>
              <a:t> as big and small as </a:t>
            </a:r>
            <a:r>
              <a:rPr lang="nl-NL" err="1"/>
              <a:t>you</a:t>
            </a:r>
            <a:r>
              <a:rPr lang="nl-NL"/>
              <a:t> want. For </a:t>
            </a:r>
            <a:r>
              <a:rPr lang="nl-NL" err="1"/>
              <a:t>this</a:t>
            </a:r>
            <a:r>
              <a:rPr lang="nl-NL"/>
              <a:t> call </a:t>
            </a:r>
            <a:r>
              <a:rPr lang="nl-NL" err="1"/>
              <a:t>it</a:t>
            </a:r>
            <a:r>
              <a:rPr lang="nl-NL"/>
              <a:t> is </a:t>
            </a:r>
            <a:r>
              <a:rPr lang="nl-NL" err="1"/>
              <a:t>not</a:t>
            </a:r>
            <a:r>
              <a:rPr lang="nl-NL"/>
              <a:t> </a:t>
            </a:r>
            <a:r>
              <a:rPr lang="nl-NL" err="1"/>
              <a:t>necesarry</a:t>
            </a:r>
            <a:r>
              <a:rPr lang="nl-NL"/>
              <a:t>, we </a:t>
            </a:r>
            <a:r>
              <a:rPr lang="nl-NL" err="1"/>
              <a:t>just</a:t>
            </a:r>
            <a:r>
              <a:rPr lang="nl-NL"/>
              <a:t> want to </a:t>
            </a:r>
            <a:r>
              <a:rPr lang="nl-NL" err="1"/>
              <a:t>see</a:t>
            </a:r>
            <a:r>
              <a:rPr lang="nl-NL"/>
              <a:t> </a:t>
            </a:r>
            <a:r>
              <a:rPr lang="nl-NL" err="1"/>
              <a:t>an</a:t>
            </a:r>
            <a:r>
              <a:rPr lang="nl-NL"/>
              <a:t> </a:t>
            </a:r>
            <a:r>
              <a:rPr lang="nl-NL" err="1"/>
              <a:t>understanding</a:t>
            </a:r>
            <a:r>
              <a:rPr lang="nl-NL"/>
              <a:t> of the </a:t>
            </a:r>
            <a:r>
              <a:rPr lang="nl-NL" err="1"/>
              <a:t>taget</a:t>
            </a:r>
            <a:r>
              <a:rPr lang="nl-NL"/>
              <a:t> </a:t>
            </a:r>
            <a:r>
              <a:rPr lang="nl-NL" err="1"/>
              <a:t>groups</a:t>
            </a:r>
            <a:r>
              <a:rPr lang="nl-NL"/>
              <a:t>, </a:t>
            </a:r>
            <a:r>
              <a:rPr lang="nl-NL" err="1"/>
              <a:t>their</a:t>
            </a:r>
            <a:r>
              <a:rPr lang="nl-NL"/>
              <a:t> </a:t>
            </a:r>
            <a:r>
              <a:rPr lang="nl-NL" err="1"/>
              <a:t>needs</a:t>
            </a:r>
            <a:r>
              <a:rPr lang="nl-NL"/>
              <a:t> and </a:t>
            </a:r>
            <a:r>
              <a:rPr lang="nl-NL" err="1"/>
              <a:t>challenges</a:t>
            </a:r>
            <a:r>
              <a:rPr lang="nl-NL"/>
              <a:t> and </a:t>
            </a:r>
            <a:r>
              <a:rPr lang="nl-NL" err="1"/>
              <a:t>how</a:t>
            </a:r>
            <a:r>
              <a:rPr lang="nl-NL"/>
              <a:t> </a:t>
            </a:r>
            <a:r>
              <a:rPr lang="nl-NL" err="1"/>
              <a:t>you</a:t>
            </a:r>
            <a:r>
              <a:rPr lang="nl-NL"/>
              <a:t> are </a:t>
            </a:r>
            <a:r>
              <a:rPr lang="nl-NL" err="1"/>
              <a:t>going</a:t>
            </a:r>
            <a:r>
              <a:rPr lang="nl-NL"/>
              <a:t> to </a:t>
            </a:r>
            <a:r>
              <a:rPr lang="nl-NL" err="1"/>
              <a:t>reach</a:t>
            </a:r>
            <a:r>
              <a:rPr lang="nl-NL"/>
              <a:t> </a:t>
            </a:r>
            <a:r>
              <a:rPr lang="nl-NL" err="1"/>
              <a:t>them</a:t>
            </a:r>
            <a:r>
              <a:rPr lang="nl-NL"/>
              <a:t>. </a:t>
            </a:r>
          </a:p>
        </p:txBody>
      </p:sp>
      <p:sp>
        <p:nvSpPr>
          <p:cNvPr id="4" name="Slide Number Placeholder 3"/>
          <p:cNvSpPr>
            <a:spLocks noGrp="1"/>
          </p:cNvSpPr>
          <p:nvPr>
            <p:ph type="sldNum" sz="quarter" idx="10"/>
          </p:nvPr>
        </p:nvSpPr>
        <p:spPr/>
        <p:txBody>
          <a:bodyPr/>
          <a:lstStyle/>
          <a:p>
            <a:fld id="{985001B6-9C1C-40FD-B69C-2E26415B66F1}" type="slidenum">
              <a:rPr lang="nl-NL" smtClean="0"/>
              <a:t>17</a:t>
            </a:fld>
            <a:endParaRPr lang="nl-NL"/>
          </a:p>
        </p:txBody>
      </p:sp>
    </p:spTree>
    <p:extLst>
      <p:ext uri="{BB962C8B-B14F-4D97-AF65-F5344CB8AC3E}">
        <p14:creationId xmlns:p14="http://schemas.microsoft.com/office/powerpoint/2010/main" val="132983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15000" cy="45453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a:t>
            </a:r>
            <a:r>
              <a:rPr lang="nl-NL" err="1"/>
              <a:t>So</a:t>
            </a:r>
            <a:r>
              <a:rPr lang="nl-NL"/>
              <a:t> </a:t>
            </a:r>
            <a:r>
              <a:rPr lang="nl-NL" err="1"/>
              <a:t>when</a:t>
            </a:r>
            <a:r>
              <a:rPr lang="nl-NL"/>
              <a:t> </a:t>
            </a:r>
            <a:r>
              <a:rPr lang="nl-NL" err="1"/>
              <a:t>you</a:t>
            </a:r>
            <a:r>
              <a:rPr lang="nl-NL"/>
              <a:t> </a:t>
            </a:r>
            <a:r>
              <a:rPr lang="nl-NL" err="1"/>
              <a:t>describe</a:t>
            </a:r>
            <a:r>
              <a:rPr lang="nl-NL" baseline="0"/>
              <a:t> </a:t>
            </a:r>
            <a:r>
              <a:rPr lang="nl-NL" baseline="0" err="1"/>
              <a:t>your</a:t>
            </a:r>
            <a:r>
              <a:rPr lang="nl-NL" baseline="0"/>
              <a:t> project we want to </a:t>
            </a:r>
            <a:r>
              <a:rPr lang="nl-NL" baseline="0" err="1"/>
              <a:t>know</a:t>
            </a:r>
            <a:r>
              <a:rPr lang="nl-NL" baseline="0"/>
              <a:t>: </a:t>
            </a:r>
            <a:r>
              <a:rPr lang="nl-NL" baseline="0" err="1"/>
              <a:t>what</a:t>
            </a:r>
            <a:r>
              <a:rPr lang="nl-NL" baseline="0"/>
              <a:t> do </a:t>
            </a:r>
            <a:r>
              <a:rPr lang="nl-NL" baseline="0" err="1"/>
              <a:t>you</a:t>
            </a:r>
            <a:r>
              <a:rPr lang="nl-NL" baseline="0"/>
              <a:t> want to change (policy, </a:t>
            </a:r>
            <a:r>
              <a:rPr lang="nl-NL" baseline="0" err="1"/>
              <a:t>practice</a:t>
            </a:r>
            <a:r>
              <a:rPr lang="nl-NL" baseline="0"/>
              <a:t>, </a:t>
            </a:r>
            <a:r>
              <a:rPr lang="nl-NL" baseline="0" err="1"/>
              <a:t>behaviour</a:t>
            </a:r>
            <a:r>
              <a:rPr lang="nl-NL" baseline="0"/>
              <a:t>?); </a:t>
            </a:r>
            <a:r>
              <a:rPr lang="nl-NL" baseline="0" err="1"/>
              <a:t>your</a:t>
            </a:r>
            <a:r>
              <a:rPr lang="nl-NL" baseline="0"/>
              <a:t> </a:t>
            </a:r>
            <a:r>
              <a:rPr lang="nl-NL" baseline="0" err="1"/>
              <a:t>objective</a:t>
            </a:r>
            <a:r>
              <a:rPr lang="nl-NL" baseline="0"/>
              <a:t>, </a:t>
            </a:r>
            <a:r>
              <a:rPr lang="nl-NL" baseline="0" err="1"/>
              <a:t>who</a:t>
            </a:r>
            <a:r>
              <a:rPr lang="nl-NL" baseline="0"/>
              <a:t> </a:t>
            </a:r>
            <a:r>
              <a:rPr lang="nl-NL" baseline="0" err="1"/>
              <a:t>will</a:t>
            </a:r>
            <a:r>
              <a:rPr lang="nl-NL" baseline="0"/>
              <a:t> </a:t>
            </a:r>
            <a:r>
              <a:rPr lang="nl-NL" baseline="0" err="1"/>
              <a:t>be</a:t>
            </a:r>
            <a:r>
              <a:rPr lang="nl-NL" baseline="0"/>
              <a:t> </a:t>
            </a:r>
            <a:r>
              <a:rPr lang="nl-NL" baseline="0" err="1"/>
              <a:t>affected</a:t>
            </a:r>
            <a:r>
              <a:rPr lang="nl-NL" baseline="0"/>
              <a:t> </a:t>
            </a:r>
            <a:r>
              <a:rPr lang="nl-NL" baseline="0" err="1"/>
              <a:t>by</a:t>
            </a:r>
            <a:r>
              <a:rPr lang="nl-NL" baseline="0"/>
              <a:t> the change and </a:t>
            </a:r>
            <a:r>
              <a:rPr lang="nl-NL" baseline="0" err="1"/>
              <a:t>who</a:t>
            </a:r>
            <a:r>
              <a:rPr lang="nl-NL" baseline="0"/>
              <a:t> </a:t>
            </a:r>
            <a:r>
              <a:rPr lang="nl-NL" baseline="0" err="1"/>
              <a:t>will</a:t>
            </a:r>
            <a:r>
              <a:rPr lang="nl-NL" baseline="0"/>
              <a:t> benefit </a:t>
            </a:r>
            <a:r>
              <a:rPr lang="nl-NL" baseline="0" err="1"/>
              <a:t>from</a:t>
            </a:r>
            <a:r>
              <a:rPr lang="nl-NL" baseline="0"/>
              <a:t> </a:t>
            </a:r>
            <a:r>
              <a:rPr lang="nl-NL" baseline="0" err="1"/>
              <a:t>your</a:t>
            </a:r>
            <a:r>
              <a:rPr lang="nl-NL" baseline="0"/>
              <a:t> project (target </a:t>
            </a:r>
            <a:r>
              <a:rPr lang="nl-NL" baseline="0" err="1"/>
              <a:t>groups</a:t>
            </a:r>
            <a:r>
              <a:rPr lang="nl-NL" baseline="0"/>
              <a:t>), </a:t>
            </a:r>
            <a:r>
              <a:rPr lang="nl-NL" baseline="0" err="1"/>
              <a:t>how</a:t>
            </a:r>
            <a:r>
              <a:rPr lang="nl-NL" baseline="0"/>
              <a:t> </a:t>
            </a:r>
            <a:r>
              <a:rPr lang="nl-NL" baseline="0" err="1"/>
              <a:t>will</a:t>
            </a:r>
            <a:r>
              <a:rPr lang="nl-NL" baseline="0"/>
              <a:t> the change happen and </a:t>
            </a:r>
            <a:r>
              <a:rPr lang="nl-NL" baseline="0" err="1"/>
              <a:t>what</a:t>
            </a:r>
            <a:r>
              <a:rPr lang="nl-NL" baseline="0"/>
              <a:t> </a:t>
            </a:r>
            <a:r>
              <a:rPr lang="nl-NL" baseline="0" err="1"/>
              <a:t>methods</a:t>
            </a:r>
            <a:r>
              <a:rPr lang="nl-NL" baseline="0"/>
              <a:t> and approaches do </a:t>
            </a:r>
            <a:r>
              <a:rPr lang="nl-NL" baseline="0" err="1"/>
              <a:t>you</a:t>
            </a:r>
            <a:r>
              <a:rPr lang="nl-NL" baseline="0"/>
              <a:t> </a:t>
            </a:r>
            <a:r>
              <a:rPr lang="nl-NL" baseline="0" err="1"/>
              <a:t>use</a:t>
            </a:r>
            <a:r>
              <a:rPr lang="nl-NL" baseline="0"/>
              <a:t> (</a:t>
            </a:r>
            <a:r>
              <a:rPr lang="nl-NL" baseline="0" err="1"/>
              <a:t>activities</a:t>
            </a:r>
            <a:r>
              <a:rPr lang="nl-NL" baseline="0"/>
              <a:t>). </a:t>
            </a:r>
            <a:r>
              <a:rPr lang="nl-NL" err="1"/>
              <a:t>What</a:t>
            </a:r>
            <a:r>
              <a:rPr lang="nl-NL"/>
              <a:t> </a:t>
            </a:r>
            <a:r>
              <a:rPr lang="nl-NL" err="1"/>
              <a:t>can</a:t>
            </a:r>
            <a:r>
              <a:rPr lang="nl-NL"/>
              <a:t> help to frame </a:t>
            </a:r>
            <a:r>
              <a:rPr lang="nl-NL" err="1"/>
              <a:t>your</a:t>
            </a:r>
            <a:r>
              <a:rPr lang="nl-NL"/>
              <a:t> </a:t>
            </a:r>
            <a:r>
              <a:rPr lang="nl-NL" err="1"/>
              <a:t>objective</a:t>
            </a:r>
            <a:r>
              <a:rPr lang="nl-NL"/>
              <a:t> and </a:t>
            </a:r>
            <a:r>
              <a:rPr lang="nl-NL" err="1"/>
              <a:t>outcomes</a:t>
            </a:r>
            <a:r>
              <a:rPr lang="nl-NL"/>
              <a:t> is to </a:t>
            </a:r>
            <a:r>
              <a:rPr lang="nl-NL" err="1"/>
              <a:t>ask</a:t>
            </a:r>
            <a:r>
              <a:rPr lang="nl-NL"/>
              <a:t> </a:t>
            </a:r>
            <a:r>
              <a:rPr lang="nl-NL" err="1"/>
              <a:t>yourself</a:t>
            </a:r>
            <a:r>
              <a:rPr lang="nl-NL"/>
              <a:t> does </a:t>
            </a:r>
            <a:r>
              <a:rPr lang="nl-NL" err="1"/>
              <a:t>it</a:t>
            </a:r>
            <a:r>
              <a:rPr lang="nl-NL"/>
              <a:t> </a:t>
            </a:r>
            <a:r>
              <a:rPr lang="nl-NL" err="1"/>
              <a:t>adress</a:t>
            </a:r>
            <a:r>
              <a:rPr lang="nl-NL"/>
              <a:t> the </a:t>
            </a:r>
            <a:r>
              <a:rPr lang="nl-NL" err="1"/>
              <a:t>the</a:t>
            </a:r>
            <a:r>
              <a:rPr lang="nl-NL"/>
              <a:t> 5 W’s: </a:t>
            </a:r>
            <a:r>
              <a:rPr lang="nl-NL" err="1"/>
              <a:t>why</a:t>
            </a:r>
            <a:r>
              <a:rPr lang="nl-NL"/>
              <a:t>, </a:t>
            </a:r>
            <a:r>
              <a:rPr lang="nl-NL" err="1"/>
              <a:t>what</a:t>
            </a:r>
            <a:r>
              <a:rPr lang="nl-NL"/>
              <a:t>, </a:t>
            </a:r>
            <a:r>
              <a:rPr lang="nl-NL" err="1"/>
              <a:t>when</a:t>
            </a:r>
            <a:r>
              <a:rPr lang="nl-NL"/>
              <a:t>, </a:t>
            </a:r>
            <a:r>
              <a:rPr lang="nl-NL" err="1"/>
              <a:t>where</a:t>
            </a:r>
            <a:r>
              <a:rPr lang="nl-NL"/>
              <a:t> and </a:t>
            </a:r>
            <a:r>
              <a:rPr lang="nl-NL" err="1"/>
              <a:t>who</a:t>
            </a:r>
            <a:r>
              <a:rPr lang="nl-NL"/>
              <a:t>. </a:t>
            </a:r>
            <a:endParaRPr lang="nl-NL" baseline="0"/>
          </a:p>
          <a:p>
            <a:pPr marL="171450" indent="-171450">
              <a:buFontTx/>
              <a:buChar char="-"/>
            </a:pPr>
            <a:r>
              <a:rPr lang="nl-NL"/>
              <a:t>Be</a:t>
            </a:r>
            <a:r>
              <a:rPr lang="nl-NL" baseline="0"/>
              <a:t> </a:t>
            </a:r>
            <a:r>
              <a:rPr lang="nl-NL" baseline="0" err="1"/>
              <a:t>concise</a:t>
            </a:r>
            <a:r>
              <a:rPr lang="nl-NL" baseline="0"/>
              <a:t> and keep </a:t>
            </a:r>
            <a:r>
              <a:rPr lang="nl-NL" baseline="0" err="1"/>
              <a:t>it</a:t>
            </a:r>
            <a:r>
              <a:rPr lang="nl-NL" baseline="0"/>
              <a:t> </a:t>
            </a:r>
            <a:r>
              <a:rPr lang="nl-NL" baseline="0" err="1"/>
              <a:t>simple</a:t>
            </a:r>
            <a:r>
              <a:rPr lang="nl-NL" baseline="0"/>
              <a:t>; we </a:t>
            </a:r>
            <a:r>
              <a:rPr lang="nl-NL" baseline="0" err="1"/>
              <a:t>don’t</a:t>
            </a:r>
            <a:r>
              <a:rPr lang="nl-NL" baseline="0"/>
              <a:t> </a:t>
            </a:r>
            <a:r>
              <a:rPr lang="nl-NL" baseline="0" err="1"/>
              <a:t>need</a:t>
            </a:r>
            <a:r>
              <a:rPr lang="nl-NL" baseline="0"/>
              <a:t> </a:t>
            </a:r>
            <a:r>
              <a:rPr lang="nl-NL" baseline="0" err="1"/>
              <a:t>very</a:t>
            </a:r>
            <a:r>
              <a:rPr lang="nl-NL" baseline="0"/>
              <a:t> </a:t>
            </a:r>
            <a:r>
              <a:rPr lang="nl-NL" baseline="0" err="1"/>
              <a:t>complicated</a:t>
            </a:r>
            <a:r>
              <a:rPr lang="nl-NL" baseline="0"/>
              <a:t> </a:t>
            </a:r>
            <a:r>
              <a:rPr lang="nl-NL" baseline="0" err="1"/>
              <a:t>logical</a:t>
            </a:r>
            <a:r>
              <a:rPr lang="nl-NL" baseline="0"/>
              <a:t> </a:t>
            </a:r>
            <a:r>
              <a:rPr lang="nl-NL" baseline="0" err="1"/>
              <a:t>framework</a:t>
            </a:r>
            <a:r>
              <a:rPr lang="nl-NL" baseline="0"/>
              <a:t> or </a:t>
            </a:r>
            <a:r>
              <a:rPr lang="nl-NL" baseline="0" err="1"/>
              <a:t>theory</a:t>
            </a:r>
            <a:r>
              <a:rPr lang="nl-NL" baseline="0"/>
              <a:t> of change. We are </a:t>
            </a:r>
            <a:r>
              <a:rPr lang="nl-NL" baseline="0" err="1"/>
              <a:t>aware</a:t>
            </a:r>
            <a:r>
              <a:rPr lang="nl-NL" baseline="0"/>
              <a:t> </a:t>
            </a:r>
            <a:r>
              <a:rPr lang="nl-NL" baseline="0" err="1"/>
              <a:t>that</a:t>
            </a:r>
            <a:r>
              <a:rPr lang="nl-NL" baseline="0"/>
              <a:t> 12 </a:t>
            </a:r>
            <a:r>
              <a:rPr lang="nl-NL" baseline="0" err="1"/>
              <a:t>months</a:t>
            </a:r>
            <a:r>
              <a:rPr lang="nl-NL" baseline="0"/>
              <a:t> is a </a:t>
            </a:r>
            <a:r>
              <a:rPr lang="nl-NL" baseline="0" err="1"/>
              <a:t>limited</a:t>
            </a:r>
            <a:r>
              <a:rPr lang="nl-NL" baseline="0"/>
              <a:t> time span and 10 to 15K </a:t>
            </a:r>
            <a:r>
              <a:rPr lang="nl-NL" baseline="0" err="1"/>
              <a:t>limited</a:t>
            </a:r>
            <a:r>
              <a:rPr lang="nl-NL" baseline="0"/>
              <a:t> budget </a:t>
            </a:r>
            <a:r>
              <a:rPr lang="nl-NL" baseline="0" err="1"/>
              <a:t>so</a:t>
            </a:r>
            <a:r>
              <a:rPr lang="nl-NL" baseline="0"/>
              <a:t> we </a:t>
            </a:r>
            <a:r>
              <a:rPr lang="nl-NL" baseline="0" err="1"/>
              <a:t>don’t</a:t>
            </a:r>
            <a:r>
              <a:rPr lang="nl-NL" baseline="0"/>
              <a:t> </a:t>
            </a:r>
            <a:r>
              <a:rPr lang="nl-NL" baseline="0" err="1"/>
              <a:t>expect</a:t>
            </a:r>
            <a:r>
              <a:rPr lang="nl-NL" baseline="0"/>
              <a:t> </a:t>
            </a:r>
            <a:r>
              <a:rPr lang="nl-NL" baseline="0" err="1"/>
              <a:t>you</a:t>
            </a:r>
            <a:r>
              <a:rPr lang="nl-NL" baseline="0"/>
              <a:t> to change the </a:t>
            </a:r>
            <a:r>
              <a:rPr lang="nl-NL" baseline="0" err="1"/>
              <a:t>whole</a:t>
            </a:r>
            <a:r>
              <a:rPr lang="nl-NL" baseline="0"/>
              <a:t> system in </a:t>
            </a:r>
            <a:r>
              <a:rPr lang="nl-NL" baseline="0" err="1"/>
              <a:t>your</a:t>
            </a:r>
            <a:r>
              <a:rPr lang="nl-NL" baseline="0"/>
              <a:t> project. We </a:t>
            </a:r>
            <a:r>
              <a:rPr lang="nl-NL" baseline="0" err="1"/>
              <a:t>just</a:t>
            </a:r>
            <a:r>
              <a:rPr lang="nl-NL" baseline="0"/>
              <a:t> want to </a:t>
            </a:r>
            <a:r>
              <a:rPr lang="nl-NL" baseline="0" err="1"/>
              <a:t>see</a:t>
            </a:r>
            <a:r>
              <a:rPr lang="nl-NL" baseline="0"/>
              <a:t> </a:t>
            </a:r>
            <a:r>
              <a:rPr lang="nl-NL" baseline="0" err="1"/>
              <a:t>what</a:t>
            </a:r>
            <a:r>
              <a:rPr lang="nl-NL" baseline="0"/>
              <a:t> </a:t>
            </a:r>
            <a:r>
              <a:rPr lang="nl-NL" baseline="0" err="1"/>
              <a:t>you</a:t>
            </a:r>
            <a:r>
              <a:rPr lang="nl-NL" baseline="0"/>
              <a:t> want to </a:t>
            </a:r>
            <a:r>
              <a:rPr lang="nl-NL" baseline="0" err="1"/>
              <a:t>achieve</a:t>
            </a:r>
            <a:r>
              <a:rPr lang="nl-NL" baseline="0"/>
              <a:t>, </a:t>
            </a:r>
            <a:r>
              <a:rPr lang="nl-NL" baseline="0" err="1"/>
              <a:t>why</a:t>
            </a:r>
            <a:r>
              <a:rPr lang="nl-NL" baseline="0"/>
              <a:t> </a:t>
            </a:r>
            <a:r>
              <a:rPr lang="nl-NL" baseline="0" err="1"/>
              <a:t>that</a:t>
            </a:r>
            <a:r>
              <a:rPr lang="nl-NL" baseline="0"/>
              <a:t> is relevant and </a:t>
            </a:r>
            <a:r>
              <a:rPr lang="nl-NL" baseline="0" err="1"/>
              <a:t>how</a:t>
            </a:r>
            <a:r>
              <a:rPr lang="nl-NL" baseline="0"/>
              <a:t> </a:t>
            </a:r>
            <a:r>
              <a:rPr lang="nl-NL" baseline="0" err="1"/>
              <a:t>you</a:t>
            </a:r>
            <a:r>
              <a:rPr lang="nl-NL" baseline="0"/>
              <a:t> are </a:t>
            </a:r>
            <a:r>
              <a:rPr lang="nl-NL" baseline="0" err="1"/>
              <a:t>going</a:t>
            </a:r>
            <a:r>
              <a:rPr lang="nl-NL" baseline="0"/>
              <a:t> to </a:t>
            </a:r>
            <a:r>
              <a:rPr lang="nl-NL" baseline="0" err="1"/>
              <a:t>achieve</a:t>
            </a:r>
            <a:r>
              <a:rPr lang="nl-NL" baseline="0"/>
              <a:t> </a:t>
            </a:r>
            <a:r>
              <a:rPr lang="nl-NL" baseline="0" err="1"/>
              <a:t>this</a:t>
            </a:r>
            <a:r>
              <a:rPr lang="nl-NL" baseline="0"/>
              <a:t>. Make </a:t>
            </a:r>
            <a:r>
              <a:rPr lang="nl-NL" baseline="0" err="1"/>
              <a:t>it</a:t>
            </a:r>
            <a:r>
              <a:rPr lang="nl-NL" baseline="0"/>
              <a:t> </a:t>
            </a:r>
            <a:r>
              <a:rPr lang="nl-NL" baseline="0" err="1"/>
              <a:t>tangible</a:t>
            </a:r>
            <a:r>
              <a:rPr lang="nl-NL" baseline="0"/>
              <a:t> and make </a:t>
            </a:r>
            <a:r>
              <a:rPr lang="nl-NL" baseline="0" err="1"/>
              <a:t>sure</a:t>
            </a:r>
            <a:r>
              <a:rPr lang="nl-NL" baseline="0"/>
              <a:t> </a:t>
            </a:r>
            <a:r>
              <a:rPr lang="nl-NL" baseline="0" err="1"/>
              <a:t>you</a:t>
            </a:r>
            <a:r>
              <a:rPr lang="nl-NL" baseline="0"/>
              <a:t> have </a:t>
            </a:r>
            <a:r>
              <a:rPr lang="nl-NL" baseline="0" err="1"/>
              <a:t>an</a:t>
            </a:r>
            <a:r>
              <a:rPr lang="nl-NL"/>
              <a:t> </a:t>
            </a:r>
            <a:r>
              <a:rPr lang="nl-NL" err="1"/>
              <a:t>objective</a:t>
            </a:r>
            <a:r>
              <a:rPr lang="nl-NL"/>
              <a:t> </a:t>
            </a:r>
            <a:r>
              <a:rPr lang="nl-NL" err="1"/>
              <a:t>you</a:t>
            </a:r>
            <a:r>
              <a:rPr lang="nl-NL"/>
              <a:t> </a:t>
            </a:r>
            <a:r>
              <a:rPr lang="nl-NL" err="1"/>
              <a:t>can</a:t>
            </a:r>
            <a:r>
              <a:rPr lang="nl-NL"/>
              <a:t> </a:t>
            </a:r>
            <a:r>
              <a:rPr lang="nl-NL" err="1"/>
              <a:t>measure</a:t>
            </a:r>
            <a:r>
              <a:rPr lang="nl-NL"/>
              <a:t>. </a:t>
            </a:r>
            <a:r>
              <a:rPr lang="nl-NL" err="1"/>
              <a:t>You</a:t>
            </a:r>
            <a:r>
              <a:rPr lang="nl-NL"/>
              <a:t> have </a:t>
            </a:r>
            <a:r>
              <a:rPr lang="nl-NL" err="1"/>
              <a:t>one</a:t>
            </a:r>
            <a:r>
              <a:rPr lang="nl-NL"/>
              <a:t> </a:t>
            </a:r>
            <a:r>
              <a:rPr lang="nl-NL" err="1"/>
              <a:t>general</a:t>
            </a:r>
            <a:r>
              <a:rPr lang="nl-NL"/>
              <a:t> </a:t>
            </a:r>
            <a:r>
              <a:rPr lang="nl-NL" err="1"/>
              <a:t>objective</a:t>
            </a:r>
            <a:r>
              <a:rPr lang="nl-NL"/>
              <a:t>, </a:t>
            </a:r>
            <a:r>
              <a:rPr lang="nl-NL" err="1"/>
              <a:t>your</a:t>
            </a:r>
            <a:r>
              <a:rPr lang="nl-NL"/>
              <a:t> overall goal and I </a:t>
            </a:r>
            <a:r>
              <a:rPr lang="nl-NL" err="1"/>
              <a:t>would</a:t>
            </a:r>
            <a:r>
              <a:rPr lang="nl-NL"/>
              <a:t> </a:t>
            </a:r>
            <a:r>
              <a:rPr lang="nl-NL" err="1"/>
              <a:t>recommend</a:t>
            </a:r>
            <a:r>
              <a:rPr lang="nl-NL"/>
              <a:t> max 3 or 4 </a:t>
            </a:r>
            <a:r>
              <a:rPr lang="nl-NL" err="1"/>
              <a:t>specific</a:t>
            </a:r>
            <a:r>
              <a:rPr lang="nl-NL"/>
              <a:t> </a:t>
            </a:r>
            <a:r>
              <a:rPr lang="nl-NL" err="1"/>
              <a:t>objective</a:t>
            </a:r>
            <a:r>
              <a:rPr lang="nl-NL"/>
              <a:t>/ or </a:t>
            </a:r>
            <a:r>
              <a:rPr lang="nl-NL" err="1"/>
              <a:t>outcomes</a:t>
            </a:r>
            <a:r>
              <a:rPr lang="nl-NL"/>
              <a:t>, but </a:t>
            </a:r>
            <a:r>
              <a:rPr lang="nl-NL" err="1"/>
              <a:t>again</a:t>
            </a:r>
            <a:r>
              <a:rPr lang="nl-NL"/>
              <a:t> keep </a:t>
            </a:r>
            <a:r>
              <a:rPr lang="nl-NL" err="1"/>
              <a:t>it</a:t>
            </a:r>
            <a:r>
              <a:rPr lang="nl-NL"/>
              <a:t> </a:t>
            </a:r>
            <a:r>
              <a:rPr lang="nl-NL" err="1"/>
              <a:t>simple</a:t>
            </a:r>
            <a:r>
              <a:rPr lang="nl-NL"/>
              <a:t>. </a:t>
            </a:r>
          </a:p>
          <a:p>
            <a:pPr marL="171450" indent="-171450">
              <a:buFontTx/>
              <a:buChar char="-"/>
            </a:pPr>
            <a:r>
              <a:rPr lang="nl-NL" err="1"/>
              <a:t>Use</a:t>
            </a:r>
            <a:r>
              <a:rPr lang="nl-NL"/>
              <a:t> </a:t>
            </a:r>
            <a:r>
              <a:rPr lang="nl-NL" err="1"/>
              <a:t>active</a:t>
            </a:r>
            <a:r>
              <a:rPr lang="nl-NL"/>
              <a:t> </a:t>
            </a:r>
            <a:r>
              <a:rPr lang="nl-NL" err="1"/>
              <a:t>verbs</a:t>
            </a:r>
            <a:endParaRPr lang="nl-NL" baseline="0"/>
          </a:p>
          <a:p>
            <a:pPr marL="171450" indent="-171450">
              <a:buFontTx/>
              <a:buChar char="-"/>
            </a:pPr>
            <a:r>
              <a:rPr lang="nl-NL" baseline="0"/>
              <a:t>Be </a:t>
            </a:r>
            <a:r>
              <a:rPr lang="nl-NL" baseline="0" err="1"/>
              <a:t>feasible</a:t>
            </a:r>
            <a:r>
              <a:rPr lang="nl-NL" baseline="0"/>
              <a:t>; these are </a:t>
            </a:r>
            <a:r>
              <a:rPr lang="nl-NL" baseline="0" err="1"/>
              <a:t>only</a:t>
            </a:r>
            <a:r>
              <a:rPr lang="nl-NL" baseline="0"/>
              <a:t> 12 to 18 </a:t>
            </a:r>
            <a:r>
              <a:rPr lang="nl-NL" baseline="0" err="1"/>
              <a:t>months</a:t>
            </a:r>
            <a:r>
              <a:rPr lang="nl-NL" baseline="0"/>
              <a:t> projects </a:t>
            </a:r>
            <a:r>
              <a:rPr lang="nl-NL" baseline="0" err="1"/>
              <a:t>with</a:t>
            </a:r>
            <a:r>
              <a:rPr lang="nl-NL" baseline="0"/>
              <a:t> smaller budgets </a:t>
            </a:r>
            <a:r>
              <a:rPr lang="nl-NL" baseline="0" err="1"/>
              <a:t>so</a:t>
            </a:r>
            <a:r>
              <a:rPr lang="nl-NL" baseline="0"/>
              <a:t> </a:t>
            </a:r>
            <a:r>
              <a:rPr lang="nl-NL" baseline="0" err="1"/>
              <a:t>don’t</a:t>
            </a:r>
            <a:r>
              <a:rPr lang="nl-NL" baseline="0"/>
              <a:t> </a:t>
            </a:r>
            <a:r>
              <a:rPr lang="nl-NL" baseline="0" err="1"/>
              <a:t>choose</a:t>
            </a:r>
            <a:r>
              <a:rPr lang="nl-NL" baseline="0"/>
              <a:t> as </a:t>
            </a:r>
            <a:r>
              <a:rPr lang="nl-NL" baseline="0" err="1"/>
              <a:t>objective</a:t>
            </a:r>
            <a:r>
              <a:rPr lang="nl-NL" baseline="0"/>
              <a:t>: ‘</a:t>
            </a:r>
            <a:r>
              <a:rPr lang="nl-NL" baseline="0" err="1"/>
              <a:t>combat</a:t>
            </a:r>
            <a:r>
              <a:rPr lang="nl-NL" baseline="0"/>
              <a:t> </a:t>
            </a:r>
            <a:r>
              <a:rPr lang="nl-NL" baseline="0" err="1"/>
              <a:t>systemic</a:t>
            </a:r>
            <a:r>
              <a:rPr lang="nl-NL" baseline="0"/>
              <a:t> </a:t>
            </a:r>
            <a:r>
              <a:rPr lang="nl-NL" baseline="0" err="1"/>
              <a:t>corruption</a:t>
            </a:r>
            <a:r>
              <a:rPr lang="nl-NL" baseline="0"/>
              <a:t>’ but for </a:t>
            </a:r>
            <a:r>
              <a:rPr lang="nl-NL" baseline="0" err="1"/>
              <a:t>example</a:t>
            </a:r>
            <a:r>
              <a:rPr lang="nl-NL" baseline="0"/>
              <a:t> ‘ </a:t>
            </a:r>
          </a:p>
          <a:p>
            <a:pPr marL="171450" indent="-171450">
              <a:buFontTx/>
              <a:buChar char="-"/>
            </a:pPr>
            <a:r>
              <a:rPr lang="nl-NL" baseline="0"/>
              <a:t>In </a:t>
            </a:r>
            <a:r>
              <a:rPr lang="nl-NL" baseline="0" err="1"/>
              <a:t>your</a:t>
            </a:r>
            <a:r>
              <a:rPr lang="nl-NL" baseline="0"/>
              <a:t> </a:t>
            </a:r>
            <a:r>
              <a:rPr lang="nl-NL" baseline="0" err="1"/>
              <a:t>application</a:t>
            </a:r>
            <a:r>
              <a:rPr lang="nl-NL" baseline="0"/>
              <a:t> </a:t>
            </a:r>
            <a:r>
              <a:rPr lang="nl-NL" baseline="0" err="1"/>
              <a:t>explain</a:t>
            </a:r>
            <a:r>
              <a:rPr lang="nl-NL" baseline="0"/>
              <a:t> link </a:t>
            </a:r>
            <a:r>
              <a:rPr lang="nl-NL" baseline="0" err="1"/>
              <a:t>between</a:t>
            </a:r>
            <a:r>
              <a:rPr lang="nl-NL" baseline="0"/>
              <a:t> </a:t>
            </a:r>
            <a:r>
              <a:rPr lang="nl-NL" baseline="0" err="1"/>
              <a:t>your</a:t>
            </a:r>
            <a:r>
              <a:rPr lang="nl-NL" baseline="0"/>
              <a:t> </a:t>
            </a:r>
            <a:r>
              <a:rPr lang="nl-NL" baseline="0" err="1"/>
              <a:t>outcome</a:t>
            </a:r>
            <a:r>
              <a:rPr lang="nl-NL" baseline="0"/>
              <a:t> and </a:t>
            </a:r>
            <a:r>
              <a:rPr lang="nl-NL" baseline="0" err="1"/>
              <a:t>activities</a:t>
            </a:r>
            <a:r>
              <a:rPr lang="nl-NL" baseline="0"/>
              <a:t>: </a:t>
            </a:r>
            <a:r>
              <a:rPr lang="nl-NL" baseline="0" err="1"/>
              <a:t>what</a:t>
            </a:r>
            <a:r>
              <a:rPr lang="nl-NL" baseline="0"/>
              <a:t> do </a:t>
            </a:r>
            <a:r>
              <a:rPr lang="nl-NL" baseline="0" err="1"/>
              <a:t>you</a:t>
            </a:r>
            <a:r>
              <a:rPr lang="nl-NL" baseline="0"/>
              <a:t> want to change? (policy, </a:t>
            </a:r>
            <a:r>
              <a:rPr lang="nl-NL" baseline="0" err="1"/>
              <a:t>practice</a:t>
            </a:r>
            <a:r>
              <a:rPr lang="nl-NL" baseline="0"/>
              <a:t>, </a:t>
            </a:r>
            <a:r>
              <a:rPr lang="nl-NL" baseline="0" err="1"/>
              <a:t>behaviour</a:t>
            </a:r>
            <a:r>
              <a:rPr lang="nl-NL" baseline="0"/>
              <a:t>), </a:t>
            </a:r>
            <a:r>
              <a:rPr lang="nl-NL" baseline="0" err="1"/>
              <a:t>who</a:t>
            </a:r>
            <a:r>
              <a:rPr lang="nl-NL" baseline="0"/>
              <a:t> </a:t>
            </a:r>
            <a:r>
              <a:rPr lang="nl-NL" baseline="0" err="1"/>
              <a:t>will</a:t>
            </a:r>
            <a:r>
              <a:rPr lang="nl-NL" baseline="0"/>
              <a:t> </a:t>
            </a:r>
            <a:r>
              <a:rPr lang="nl-NL" baseline="0" err="1"/>
              <a:t>be</a:t>
            </a:r>
            <a:r>
              <a:rPr lang="nl-NL" baseline="0"/>
              <a:t> </a:t>
            </a:r>
            <a:r>
              <a:rPr lang="nl-NL" baseline="0" err="1"/>
              <a:t>affected</a:t>
            </a:r>
            <a:r>
              <a:rPr lang="nl-NL" baseline="0"/>
              <a:t> </a:t>
            </a:r>
            <a:r>
              <a:rPr lang="nl-NL" baseline="0" err="1"/>
              <a:t>by</a:t>
            </a:r>
            <a:r>
              <a:rPr lang="nl-NL" baseline="0"/>
              <a:t> the change? </a:t>
            </a:r>
            <a:r>
              <a:rPr lang="nl-NL" baseline="0" err="1"/>
              <a:t>Who</a:t>
            </a:r>
            <a:r>
              <a:rPr lang="nl-NL" baseline="0"/>
              <a:t> </a:t>
            </a:r>
            <a:r>
              <a:rPr lang="nl-NL" baseline="0" err="1"/>
              <a:t>will</a:t>
            </a:r>
            <a:r>
              <a:rPr lang="nl-NL" baseline="0"/>
              <a:t> benefit? How </a:t>
            </a:r>
            <a:r>
              <a:rPr lang="nl-NL" baseline="0" err="1"/>
              <a:t>will</a:t>
            </a:r>
            <a:r>
              <a:rPr lang="nl-NL" baseline="0"/>
              <a:t> the change happen </a:t>
            </a:r>
            <a:r>
              <a:rPr lang="nl-NL" baseline="0" err="1"/>
              <a:t>by</a:t>
            </a:r>
            <a:r>
              <a:rPr lang="nl-NL" baseline="0"/>
              <a:t> </a:t>
            </a:r>
            <a:r>
              <a:rPr lang="nl-NL" baseline="0" err="1"/>
              <a:t>your</a:t>
            </a:r>
            <a:r>
              <a:rPr lang="nl-NL" baseline="0"/>
              <a:t> </a:t>
            </a:r>
            <a:r>
              <a:rPr lang="nl-NL" baseline="0" err="1"/>
              <a:t>activities</a:t>
            </a:r>
            <a:r>
              <a:rPr lang="nl-NL" baseline="0"/>
              <a:t>? </a:t>
            </a:r>
          </a:p>
          <a:p>
            <a:pPr marL="171450" indent="-171450">
              <a:buFontTx/>
              <a:buChar char="-"/>
            </a:pPr>
            <a:r>
              <a:rPr lang="nl-NL" baseline="0" err="1"/>
              <a:t>Then</a:t>
            </a:r>
            <a:r>
              <a:rPr lang="nl-NL" baseline="0"/>
              <a:t> </a:t>
            </a:r>
            <a:r>
              <a:rPr lang="nl-NL" baseline="0" err="1"/>
              <a:t>justify</a:t>
            </a:r>
            <a:r>
              <a:rPr lang="nl-NL" baseline="0"/>
              <a:t> </a:t>
            </a:r>
            <a:r>
              <a:rPr lang="nl-NL" baseline="0" err="1"/>
              <a:t>why</a:t>
            </a:r>
            <a:r>
              <a:rPr lang="nl-NL" baseline="0"/>
              <a:t> </a:t>
            </a:r>
            <a:r>
              <a:rPr lang="nl-NL" baseline="0" err="1"/>
              <a:t>did</a:t>
            </a:r>
            <a:r>
              <a:rPr lang="nl-NL" baseline="0"/>
              <a:t> </a:t>
            </a:r>
            <a:r>
              <a:rPr lang="nl-NL" baseline="0" err="1"/>
              <a:t>you</a:t>
            </a:r>
            <a:r>
              <a:rPr lang="nl-NL" baseline="0"/>
              <a:t> </a:t>
            </a:r>
            <a:r>
              <a:rPr lang="nl-NL" baseline="0" err="1"/>
              <a:t>choose</a:t>
            </a:r>
            <a:r>
              <a:rPr lang="nl-NL" baseline="0"/>
              <a:t> these </a:t>
            </a:r>
            <a:r>
              <a:rPr lang="nl-NL" baseline="0" err="1"/>
              <a:t>activities</a:t>
            </a:r>
            <a:r>
              <a:rPr lang="nl-NL" baseline="0"/>
              <a:t> to </a:t>
            </a:r>
            <a:r>
              <a:rPr lang="nl-NL" baseline="0" err="1"/>
              <a:t>achieve</a:t>
            </a:r>
            <a:r>
              <a:rPr lang="nl-NL" baseline="0"/>
              <a:t> </a:t>
            </a:r>
            <a:r>
              <a:rPr lang="nl-NL" baseline="0" err="1"/>
              <a:t>your</a:t>
            </a:r>
            <a:r>
              <a:rPr lang="nl-NL" baseline="0"/>
              <a:t> </a:t>
            </a:r>
            <a:r>
              <a:rPr lang="nl-NL" baseline="0" err="1"/>
              <a:t>outcome</a:t>
            </a:r>
            <a:r>
              <a:rPr lang="nl-NL" baseline="0"/>
              <a:t>? </a:t>
            </a:r>
            <a:r>
              <a:rPr lang="nl-NL" baseline="0" err="1"/>
              <a:t>Why</a:t>
            </a:r>
            <a:r>
              <a:rPr lang="nl-NL" baseline="0"/>
              <a:t> these target </a:t>
            </a:r>
            <a:r>
              <a:rPr lang="nl-NL" baseline="0" err="1"/>
              <a:t>groups</a:t>
            </a:r>
            <a:r>
              <a:rPr lang="nl-NL" baseline="0"/>
              <a:t>? </a:t>
            </a:r>
            <a:r>
              <a:rPr lang="nl-NL" baseline="0" err="1"/>
              <a:t>What</a:t>
            </a:r>
            <a:r>
              <a:rPr lang="nl-NL" baseline="0"/>
              <a:t> are </a:t>
            </a:r>
            <a:r>
              <a:rPr lang="nl-NL" baseline="0" err="1"/>
              <a:t>their</a:t>
            </a:r>
            <a:r>
              <a:rPr lang="nl-NL" baseline="0"/>
              <a:t> </a:t>
            </a:r>
            <a:r>
              <a:rPr lang="nl-NL" baseline="0" err="1"/>
              <a:t>needs</a:t>
            </a:r>
            <a:r>
              <a:rPr lang="nl-NL" baseline="0"/>
              <a:t> and </a:t>
            </a:r>
            <a:r>
              <a:rPr lang="nl-NL" baseline="0" err="1"/>
              <a:t>interests</a:t>
            </a:r>
            <a:r>
              <a:rPr lang="nl-NL" baseline="0"/>
              <a:t>? And </a:t>
            </a:r>
            <a:r>
              <a:rPr lang="nl-NL" baseline="0" err="1"/>
              <a:t>what</a:t>
            </a:r>
            <a:r>
              <a:rPr lang="nl-NL" baseline="0"/>
              <a:t> is the </a:t>
            </a:r>
            <a:r>
              <a:rPr lang="nl-NL" baseline="0" err="1"/>
              <a:t>relevance</a:t>
            </a:r>
            <a:r>
              <a:rPr lang="nl-NL" baseline="0"/>
              <a:t> of the action to the </a:t>
            </a:r>
            <a:r>
              <a:rPr lang="nl-NL" baseline="0" err="1"/>
              <a:t>groups</a:t>
            </a:r>
            <a:r>
              <a:rPr lang="nl-NL" baseline="0"/>
              <a:t> </a:t>
            </a:r>
            <a:r>
              <a:rPr lang="nl-NL" baseline="0" err="1"/>
              <a:t>you</a:t>
            </a:r>
            <a:r>
              <a:rPr lang="nl-NL" baseline="0"/>
              <a:t> work </a:t>
            </a:r>
            <a:r>
              <a:rPr lang="nl-NL" baseline="0" err="1"/>
              <a:t>with</a:t>
            </a:r>
            <a:r>
              <a:rPr lang="nl-NL" baseline="0"/>
              <a:t>? </a:t>
            </a:r>
          </a:p>
          <a:p>
            <a:pPr marL="171450" indent="-171450">
              <a:buFontTx/>
              <a:buChar char="-"/>
            </a:pPr>
            <a:r>
              <a:rPr lang="nl-NL" baseline="0" err="1"/>
              <a:t>Also</a:t>
            </a:r>
            <a:r>
              <a:rPr lang="nl-NL" baseline="0"/>
              <a:t> </a:t>
            </a:r>
            <a:r>
              <a:rPr lang="nl-NL" baseline="0" err="1"/>
              <a:t>describe</a:t>
            </a:r>
            <a:r>
              <a:rPr lang="nl-NL" baseline="0"/>
              <a:t> </a:t>
            </a:r>
            <a:r>
              <a:rPr lang="nl-NL" baseline="0" err="1"/>
              <a:t>how</a:t>
            </a:r>
            <a:r>
              <a:rPr lang="nl-NL" baseline="0"/>
              <a:t> </a:t>
            </a:r>
            <a:r>
              <a:rPr lang="nl-NL" baseline="0" err="1"/>
              <a:t>this</a:t>
            </a:r>
            <a:r>
              <a:rPr lang="nl-NL" baseline="0"/>
              <a:t> </a:t>
            </a:r>
            <a:r>
              <a:rPr lang="nl-NL" baseline="0" err="1"/>
              <a:t>complements</a:t>
            </a:r>
            <a:r>
              <a:rPr lang="nl-NL" baseline="0"/>
              <a:t> </a:t>
            </a:r>
            <a:r>
              <a:rPr lang="nl-NL" baseline="0" err="1"/>
              <a:t>other</a:t>
            </a:r>
            <a:r>
              <a:rPr lang="nl-NL" baseline="0"/>
              <a:t> </a:t>
            </a:r>
            <a:r>
              <a:rPr lang="nl-NL" baseline="0" err="1"/>
              <a:t>activities</a:t>
            </a:r>
            <a:r>
              <a:rPr lang="nl-NL" baseline="0"/>
              <a:t>/ actions </a:t>
            </a:r>
            <a:r>
              <a:rPr lang="nl-NL" baseline="0" err="1"/>
              <a:t>that</a:t>
            </a:r>
            <a:r>
              <a:rPr lang="nl-NL" baseline="0"/>
              <a:t> are </a:t>
            </a:r>
            <a:r>
              <a:rPr lang="nl-NL" baseline="0" err="1"/>
              <a:t>being</a:t>
            </a:r>
            <a:r>
              <a:rPr lang="nl-NL" baseline="0"/>
              <a:t> taken in the field, </a:t>
            </a:r>
            <a:r>
              <a:rPr lang="nl-NL" baseline="0" err="1"/>
              <a:t>how</a:t>
            </a:r>
            <a:r>
              <a:rPr lang="nl-NL" baseline="0"/>
              <a:t> do </a:t>
            </a:r>
            <a:r>
              <a:rPr lang="nl-NL" baseline="0" err="1"/>
              <a:t>you</a:t>
            </a:r>
            <a:r>
              <a:rPr lang="nl-NL" baseline="0"/>
              <a:t> </a:t>
            </a:r>
            <a:r>
              <a:rPr lang="nl-NL" baseline="0" err="1"/>
              <a:t>avoid</a:t>
            </a:r>
            <a:r>
              <a:rPr lang="nl-NL" baseline="0"/>
              <a:t> </a:t>
            </a:r>
            <a:r>
              <a:rPr lang="nl-NL" baseline="0" err="1"/>
              <a:t>duplication</a:t>
            </a:r>
            <a:r>
              <a:rPr lang="nl-NL" baseline="0"/>
              <a:t>/ </a:t>
            </a:r>
            <a:r>
              <a:rPr lang="nl-NL" baseline="0" err="1"/>
              <a:t>synergies</a:t>
            </a:r>
            <a:r>
              <a:rPr lang="nl-NL" baseline="0"/>
              <a:t>? </a:t>
            </a:r>
            <a:r>
              <a:rPr lang="nl-NL" baseline="0" err="1"/>
              <a:t>Why</a:t>
            </a:r>
            <a:r>
              <a:rPr lang="nl-NL" baseline="0"/>
              <a:t> is  </a:t>
            </a:r>
            <a:r>
              <a:rPr lang="nl-NL" baseline="0" err="1"/>
              <a:t>your</a:t>
            </a:r>
            <a:r>
              <a:rPr lang="nl-NL" baseline="0"/>
              <a:t> action relevant to the target </a:t>
            </a:r>
            <a:r>
              <a:rPr lang="nl-NL" baseline="0" err="1"/>
              <a:t>groups</a:t>
            </a:r>
            <a:r>
              <a:rPr lang="nl-NL" baseline="0"/>
              <a:t>? </a:t>
            </a:r>
          </a:p>
          <a:p>
            <a:pPr marL="171450" indent="-171450">
              <a:buFontTx/>
              <a:buChar char="-"/>
            </a:pPr>
            <a:r>
              <a:rPr lang="nl-NL" baseline="0" err="1"/>
              <a:t>Difference</a:t>
            </a:r>
            <a:r>
              <a:rPr lang="nl-NL" baseline="0"/>
              <a:t> </a:t>
            </a:r>
            <a:r>
              <a:rPr lang="nl-NL" baseline="0" err="1"/>
              <a:t>between</a:t>
            </a:r>
            <a:r>
              <a:rPr lang="nl-NL" baseline="0"/>
              <a:t> </a:t>
            </a:r>
            <a:r>
              <a:rPr lang="nl-NL" baseline="0" err="1"/>
              <a:t>programme</a:t>
            </a:r>
            <a:r>
              <a:rPr lang="nl-NL" baseline="0"/>
              <a:t> </a:t>
            </a:r>
            <a:r>
              <a:rPr lang="nl-NL" baseline="0" err="1"/>
              <a:t>participants</a:t>
            </a:r>
            <a:r>
              <a:rPr lang="nl-NL" baseline="0"/>
              <a:t>, target </a:t>
            </a:r>
            <a:r>
              <a:rPr lang="nl-NL" baseline="0" err="1"/>
              <a:t>groups</a:t>
            </a:r>
            <a:r>
              <a:rPr lang="nl-NL" baseline="0"/>
              <a:t> and </a:t>
            </a:r>
            <a:r>
              <a:rPr lang="nl-NL" baseline="0" err="1"/>
              <a:t>broader</a:t>
            </a:r>
            <a:r>
              <a:rPr lang="nl-NL" baseline="0"/>
              <a:t> stakeholders </a:t>
            </a:r>
          </a:p>
        </p:txBody>
      </p:sp>
      <p:sp>
        <p:nvSpPr>
          <p:cNvPr id="4" name="Slide Number Placeholder 3"/>
          <p:cNvSpPr>
            <a:spLocks noGrp="1"/>
          </p:cNvSpPr>
          <p:nvPr>
            <p:ph type="sldNum" sz="quarter" idx="10"/>
          </p:nvPr>
        </p:nvSpPr>
        <p:spPr/>
        <p:txBody>
          <a:bodyPr/>
          <a:lstStyle/>
          <a:p>
            <a:fld id="{985001B6-9C1C-40FD-B69C-2E26415B66F1}" type="slidenum">
              <a:rPr lang="nl-NL" smtClean="0"/>
              <a:t>18</a:t>
            </a:fld>
            <a:endParaRPr lang="nl-NL"/>
          </a:p>
        </p:txBody>
      </p:sp>
    </p:spTree>
    <p:extLst>
      <p:ext uri="{BB962C8B-B14F-4D97-AF65-F5344CB8AC3E}">
        <p14:creationId xmlns:p14="http://schemas.microsoft.com/office/powerpoint/2010/main" val="222364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19</a:t>
            </a:fld>
            <a:endParaRPr lang="en-US"/>
          </a:p>
        </p:txBody>
      </p:sp>
    </p:spTree>
    <p:extLst>
      <p:ext uri="{BB962C8B-B14F-4D97-AF65-F5344CB8AC3E}">
        <p14:creationId xmlns:p14="http://schemas.microsoft.com/office/powerpoint/2010/main" val="99656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a:t>
            </a:fld>
            <a:endParaRPr lang="en-US"/>
          </a:p>
        </p:txBody>
      </p:sp>
    </p:spTree>
    <p:extLst>
      <p:ext uri="{BB962C8B-B14F-4D97-AF65-F5344CB8AC3E}">
        <p14:creationId xmlns:p14="http://schemas.microsoft.com/office/powerpoint/2010/main" val="271392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 </a:t>
            </a:r>
            <a:r>
              <a:rPr lang="nl-NL" err="1"/>
              <a:t>This</a:t>
            </a:r>
            <a:r>
              <a:rPr lang="nl-NL"/>
              <a:t> is </a:t>
            </a:r>
            <a:r>
              <a:rPr lang="nl-NL" err="1"/>
              <a:t>not</a:t>
            </a:r>
            <a:r>
              <a:rPr lang="nl-NL"/>
              <a:t> </a:t>
            </a:r>
            <a:r>
              <a:rPr lang="nl-NL" err="1"/>
              <a:t>an</a:t>
            </a:r>
            <a:r>
              <a:rPr lang="nl-NL"/>
              <a:t> </a:t>
            </a:r>
            <a:r>
              <a:rPr lang="nl-NL" err="1"/>
              <a:t>exhausitve</a:t>
            </a:r>
            <a:r>
              <a:rPr lang="nl-NL" baseline="0"/>
              <a:t> </a:t>
            </a:r>
            <a:r>
              <a:rPr lang="nl-NL" baseline="0" err="1"/>
              <a:t>lists</a:t>
            </a:r>
            <a:r>
              <a:rPr lang="nl-NL" baseline="0"/>
              <a:t> </a:t>
            </a:r>
            <a:r>
              <a:rPr lang="nl-NL" baseline="0" err="1"/>
              <a:t>so</a:t>
            </a:r>
            <a:r>
              <a:rPr lang="nl-NL" baseline="0"/>
              <a:t> </a:t>
            </a:r>
            <a:r>
              <a:rPr lang="nl-NL" baseline="0" err="1"/>
              <a:t>please</a:t>
            </a:r>
            <a:r>
              <a:rPr lang="nl-NL" baseline="0"/>
              <a:t> </a:t>
            </a:r>
            <a:r>
              <a:rPr lang="nl-NL" baseline="0" err="1"/>
              <a:t>also</a:t>
            </a:r>
            <a:r>
              <a:rPr lang="nl-NL" baseline="0"/>
              <a:t> feel free to </a:t>
            </a:r>
            <a:r>
              <a:rPr lang="nl-NL" baseline="0" err="1"/>
              <a:t>suggest</a:t>
            </a:r>
            <a:r>
              <a:rPr lang="nl-NL" baseline="0"/>
              <a:t> </a:t>
            </a:r>
            <a:r>
              <a:rPr lang="nl-NL" baseline="0" err="1"/>
              <a:t>other</a:t>
            </a:r>
            <a:r>
              <a:rPr lang="nl-NL" baseline="0"/>
              <a:t> </a:t>
            </a:r>
            <a:r>
              <a:rPr lang="nl-NL" baseline="0" err="1"/>
              <a:t>activities</a:t>
            </a:r>
            <a:r>
              <a:rPr lang="nl-NL" baseline="0"/>
              <a:t> as long as </a:t>
            </a:r>
            <a:r>
              <a:rPr lang="nl-NL" baseline="0" err="1"/>
              <a:t>it</a:t>
            </a:r>
            <a:r>
              <a:rPr lang="nl-NL" baseline="0"/>
              <a:t> fits the </a:t>
            </a:r>
            <a:r>
              <a:rPr lang="nl-NL" baseline="0" err="1"/>
              <a:t>objectives</a:t>
            </a:r>
            <a:r>
              <a:rPr lang="nl-NL" baseline="0"/>
              <a:t> of the call and </a:t>
            </a:r>
            <a:r>
              <a:rPr lang="nl-NL" baseline="0" err="1"/>
              <a:t>relates</a:t>
            </a:r>
            <a:r>
              <a:rPr lang="nl-NL" baseline="0"/>
              <a:t> to </a:t>
            </a:r>
            <a:r>
              <a:rPr lang="nl-NL" baseline="0" err="1"/>
              <a:t>advocacy</a:t>
            </a:r>
            <a:r>
              <a:rPr lang="nl-NL" baseline="0"/>
              <a:t>, monitoring and coalition </a:t>
            </a:r>
            <a:r>
              <a:rPr lang="nl-NL" baseline="0" err="1"/>
              <a:t>buildin</a:t>
            </a:r>
            <a:r>
              <a:rPr lang="nl-NL" baseline="0"/>
              <a:t>. </a:t>
            </a:r>
            <a:endParaRPr lang="nl-NL"/>
          </a:p>
        </p:txBody>
      </p:sp>
      <p:sp>
        <p:nvSpPr>
          <p:cNvPr id="4" name="Slide Number Placeholder 3"/>
          <p:cNvSpPr>
            <a:spLocks noGrp="1"/>
          </p:cNvSpPr>
          <p:nvPr>
            <p:ph type="sldNum" sz="quarter" idx="10"/>
          </p:nvPr>
        </p:nvSpPr>
        <p:spPr/>
        <p:txBody>
          <a:bodyPr/>
          <a:lstStyle/>
          <a:p>
            <a:fld id="{985001B6-9C1C-40FD-B69C-2E26415B66F1}" type="slidenum">
              <a:rPr lang="nl-NL" smtClean="0"/>
              <a:t>20</a:t>
            </a:fld>
            <a:endParaRPr lang="nl-NL"/>
          </a:p>
        </p:txBody>
      </p:sp>
    </p:spTree>
    <p:extLst>
      <p:ext uri="{BB962C8B-B14F-4D97-AF65-F5344CB8AC3E}">
        <p14:creationId xmlns:p14="http://schemas.microsoft.com/office/powerpoint/2010/main" val="65855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 </a:t>
            </a:r>
            <a:r>
              <a:rPr lang="nl-NL" err="1"/>
              <a:t>This</a:t>
            </a:r>
            <a:r>
              <a:rPr lang="nl-NL"/>
              <a:t> is </a:t>
            </a:r>
            <a:r>
              <a:rPr lang="nl-NL" err="1"/>
              <a:t>not</a:t>
            </a:r>
            <a:r>
              <a:rPr lang="nl-NL"/>
              <a:t> </a:t>
            </a:r>
            <a:r>
              <a:rPr lang="nl-NL" err="1"/>
              <a:t>an</a:t>
            </a:r>
            <a:r>
              <a:rPr lang="nl-NL"/>
              <a:t> </a:t>
            </a:r>
            <a:r>
              <a:rPr lang="nl-NL" err="1"/>
              <a:t>exhausitve</a:t>
            </a:r>
            <a:r>
              <a:rPr lang="nl-NL" baseline="0"/>
              <a:t> </a:t>
            </a:r>
            <a:r>
              <a:rPr lang="nl-NL" baseline="0" err="1"/>
              <a:t>lists</a:t>
            </a:r>
            <a:r>
              <a:rPr lang="nl-NL" baseline="0"/>
              <a:t> </a:t>
            </a:r>
            <a:r>
              <a:rPr lang="nl-NL" baseline="0" err="1"/>
              <a:t>so</a:t>
            </a:r>
            <a:r>
              <a:rPr lang="nl-NL" baseline="0"/>
              <a:t> </a:t>
            </a:r>
            <a:r>
              <a:rPr lang="nl-NL" baseline="0" err="1"/>
              <a:t>please</a:t>
            </a:r>
            <a:r>
              <a:rPr lang="nl-NL" baseline="0"/>
              <a:t> </a:t>
            </a:r>
            <a:r>
              <a:rPr lang="nl-NL" baseline="0" err="1"/>
              <a:t>also</a:t>
            </a:r>
            <a:r>
              <a:rPr lang="nl-NL" baseline="0"/>
              <a:t> feel free to </a:t>
            </a:r>
            <a:r>
              <a:rPr lang="nl-NL" baseline="0" err="1"/>
              <a:t>suggest</a:t>
            </a:r>
            <a:r>
              <a:rPr lang="nl-NL" baseline="0"/>
              <a:t> </a:t>
            </a:r>
            <a:r>
              <a:rPr lang="nl-NL" baseline="0" err="1"/>
              <a:t>other</a:t>
            </a:r>
            <a:r>
              <a:rPr lang="nl-NL" baseline="0"/>
              <a:t> </a:t>
            </a:r>
            <a:r>
              <a:rPr lang="nl-NL" baseline="0" err="1"/>
              <a:t>activities</a:t>
            </a:r>
            <a:r>
              <a:rPr lang="nl-NL" baseline="0"/>
              <a:t> as long as </a:t>
            </a:r>
            <a:r>
              <a:rPr lang="nl-NL" baseline="0" err="1"/>
              <a:t>it</a:t>
            </a:r>
            <a:r>
              <a:rPr lang="nl-NL" baseline="0"/>
              <a:t> fits the </a:t>
            </a:r>
            <a:r>
              <a:rPr lang="nl-NL" baseline="0" err="1"/>
              <a:t>objectives</a:t>
            </a:r>
            <a:r>
              <a:rPr lang="nl-NL" baseline="0"/>
              <a:t> of the call and </a:t>
            </a:r>
            <a:r>
              <a:rPr lang="nl-NL" baseline="0" err="1"/>
              <a:t>relates</a:t>
            </a:r>
            <a:r>
              <a:rPr lang="nl-NL" baseline="0"/>
              <a:t> to </a:t>
            </a:r>
            <a:r>
              <a:rPr lang="nl-NL" baseline="0" err="1"/>
              <a:t>advocacy</a:t>
            </a:r>
            <a:r>
              <a:rPr lang="nl-NL" baseline="0"/>
              <a:t>, monitoring and coalition </a:t>
            </a:r>
            <a:r>
              <a:rPr lang="nl-NL" baseline="0" err="1"/>
              <a:t>buildin</a:t>
            </a:r>
            <a:r>
              <a:rPr lang="nl-NL" baseline="0"/>
              <a:t>. </a:t>
            </a:r>
            <a:endParaRPr lang="nl-NL"/>
          </a:p>
        </p:txBody>
      </p:sp>
      <p:sp>
        <p:nvSpPr>
          <p:cNvPr id="4" name="Slide Number Placeholder 3"/>
          <p:cNvSpPr>
            <a:spLocks noGrp="1"/>
          </p:cNvSpPr>
          <p:nvPr>
            <p:ph type="sldNum" sz="quarter" idx="10"/>
          </p:nvPr>
        </p:nvSpPr>
        <p:spPr/>
        <p:txBody>
          <a:bodyPr/>
          <a:lstStyle/>
          <a:p>
            <a:fld id="{985001B6-9C1C-40FD-B69C-2E26415B66F1}" type="slidenum">
              <a:rPr lang="nl-NL" smtClean="0"/>
              <a:t>21</a:t>
            </a:fld>
            <a:endParaRPr lang="nl-NL"/>
          </a:p>
        </p:txBody>
      </p:sp>
    </p:spTree>
    <p:extLst>
      <p:ext uri="{BB962C8B-B14F-4D97-AF65-F5344CB8AC3E}">
        <p14:creationId xmlns:p14="http://schemas.microsoft.com/office/powerpoint/2010/main" val="398404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 </a:t>
            </a:r>
            <a:r>
              <a:rPr lang="nl-NL" err="1"/>
              <a:t>This</a:t>
            </a:r>
            <a:r>
              <a:rPr lang="nl-NL"/>
              <a:t> is </a:t>
            </a:r>
            <a:r>
              <a:rPr lang="nl-NL" err="1"/>
              <a:t>not</a:t>
            </a:r>
            <a:r>
              <a:rPr lang="nl-NL"/>
              <a:t> </a:t>
            </a:r>
            <a:r>
              <a:rPr lang="nl-NL" err="1"/>
              <a:t>an</a:t>
            </a:r>
            <a:r>
              <a:rPr lang="nl-NL"/>
              <a:t> </a:t>
            </a:r>
            <a:r>
              <a:rPr lang="nl-NL" err="1"/>
              <a:t>exhausitve</a:t>
            </a:r>
            <a:r>
              <a:rPr lang="nl-NL" baseline="0"/>
              <a:t> </a:t>
            </a:r>
            <a:r>
              <a:rPr lang="nl-NL" baseline="0" err="1"/>
              <a:t>lists</a:t>
            </a:r>
            <a:r>
              <a:rPr lang="nl-NL" baseline="0"/>
              <a:t> </a:t>
            </a:r>
            <a:r>
              <a:rPr lang="nl-NL" baseline="0" err="1"/>
              <a:t>so</a:t>
            </a:r>
            <a:r>
              <a:rPr lang="nl-NL" baseline="0"/>
              <a:t> </a:t>
            </a:r>
            <a:r>
              <a:rPr lang="nl-NL" baseline="0" err="1"/>
              <a:t>please</a:t>
            </a:r>
            <a:r>
              <a:rPr lang="nl-NL" baseline="0"/>
              <a:t> </a:t>
            </a:r>
            <a:r>
              <a:rPr lang="nl-NL" baseline="0" err="1"/>
              <a:t>also</a:t>
            </a:r>
            <a:r>
              <a:rPr lang="nl-NL" baseline="0"/>
              <a:t> feel free to </a:t>
            </a:r>
            <a:r>
              <a:rPr lang="nl-NL" baseline="0" err="1"/>
              <a:t>suggest</a:t>
            </a:r>
            <a:r>
              <a:rPr lang="nl-NL" baseline="0"/>
              <a:t> </a:t>
            </a:r>
            <a:r>
              <a:rPr lang="nl-NL" baseline="0" err="1"/>
              <a:t>other</a:t>
            </a:r>
            <a:r>
              <a:rPr lang="nl-NL" baseline="0"/>
              <a:t> </a:t>
            </a:r>
            <a:r>
              <a:rPr lang="nl-NL" baseline="0" err="1"/>
              <a:t>activities</a:t>
            </a:r>
            <a:r>
              <a:rPr lang="nl-NL" baseline="0"/>
              <a:t> as long as </a:t>
            </a:r>
            <a:r>
              <a:rPr lang="nl-NL" baseline="0" err="1"/>
              <a:t>it</a:t>
            </a:r>
            <a:r>
              <a:rPr lang="nl-NL" baseline="0"/>
              <a:t> fits the </a:t>
            </a:r>
            <a:r>
              <a:rPr lang="nl-NL" baseline="0" err="1"/>
              <a:t>objectives</a:t>
            </a:r>
            <a:r>
              <a:rPr lang="nl-NL" baseline="0"/>
              <a:t> of the call and </a:t>
            </a:r>
            <a:r>
              <a:rPr lang="nl-NL" baseline="0" err="1"/>
              <a:t>relates</a:t>
            </a:r>
            <a:r>
              <a:rPr lang="nl-NL" baseline="0"/>
              <a:t> to </a:t>
            </a:r>
            <a:r>
              <a:rPr lang="nl-NL" baseline="0" err="1"/>
              <a:t>advocacy</a:t>
            </a:r>
            <a:r>
              <a:rPr lang="nl-NL" baseline="0"/>
              <a:t>, monitoring and coalition </a:t>
            </a:r>
            <a:r>
              <a:rPr lang="nl-NL" baseline="0" err="1"/>
              <a:t>buildin</a:t>
            </a:r>
            <a:r>
              <a:rPr lang="nl-NL" baseline="0"/>
              <a:t>. </a:t>
            </a:r>
            <a:endParaRPr lang="nl-NL"/>
          </a:p>
        </p:txBody>
      </p:sp>
      <p:sp>
        <p:nvSpPr>
          <p:cNvPr id="4" name="Slide Number Placeholder 3"/>
          <p:cNvSpPr>
            <a:spLocks noGrp="1"/>
          </p:cNvSpPr>
          <p:nvPr>
            <p:ph type="sldNum" sz="quarter" idx="10"/>
          </p:nvPr>
        </p:nvSpPr>
        <p:spPr/>
        <p:txBody>
          <a:bodyPr/>
          <a:lstStyle/>
          <a:p>
            <a:fld id="{985001B6-9C1C-40FD-B69C-2E26415B66F1}" type="slidenum">
              <a:rPr lang="nl-NL" smtClean="0"/>
              <a:t>22</a:t>
            </a:fld>
            <a:endParaRPr lang="nl-NL"/>
          </a:p>
        </p:txBody>
      </p:sp>
    </p:spTree>
    <p:extLst>
      <p:ext uri="{BB962C8B-B14F-4D97-AF65-F5344CB8AC3E}">
        <p14:creationId xmlns:p14="http://schemas.microsoft.com/office/powerpoint/2010/main" val="64088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23</a:t>
            </a:fld>
            <a:endParaRPr lang="en-US"/>
          </a:p>
        </p:txBody>
      </p:sp>
    </p:spTree>
    <p:extLst>
      <p:ext uri="{BB962C8B-B14F-4D97-AF65-F5344CB8AC3E}">
        <p14:creationId xmlns:p14="http://schemas.microsoft.com/office/powerpoint/2010/main" val="250927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24</a:t>
            </a:fld>
            <a:endParaRPr lang="en-US"/>
          </a:p>
        </p:txBody>
      </p:sp>
    </p:spTree>
    <p:extLst>
      <p:ext uri="{BB962C8B-B14F-4D97-AF65-F5344CB8AC3E}">
        <p14:creationId xmlns:p14="http://schemas.microsoft.com/office/powerpoint/2010/main" val="88901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a:t>Here we </a:t>
            </a:r>
            <a:r>
              <a:rPr lang="nl-NL" err="1"/>
              <a:t>mainly</a:t>
            </a:r>
            <a:r>
              <a:rPr lang="nl-NL"/>
              <a:t> want to </a:t>
            </a:r>
            <a:r>
              <a:rPr lang="nl-NL" err="1"/>
              <a:t>hear</a:t>
            </a:r>
            <a:r>
              <a:rPr lang="nl-NL"/>
              <a:t> </a:t>
            </a:r>
            <a:r>
              <a:rPr lang="nl-NL" err="1"/>
              <a:t>about</a:t>
            </a:r>
            <a:r>
              <a:rPr lang="nl-NL"/>
              <a:t> </a:t>
            </a:r>
            <a:r>
              <a:rPr lang="nl-NL" err="1"/>
              <a:t>how</a:t>
            </a:r>
            <a:r>
              <a:rPr lang="nl-NL"/>
              <a:t> the project fits </a:t>
            </a:r>
            <a:r>
              <a:rPr lang="nl-NL" err="1"/>
              <a:t>into</a:t>
            </a:r>
            <a:r>
              <a:rPr lang="nl-NL"/>
              <a:t> </a:t>
            </a:r>
            <a:r>
              <a:rPr lang="nl-NL" err="1"/>
              <a:t>your</a:t>
            </a:r>
            <a:r>
              <a:rPr lang="nl-NL"/>
              <a:t> </a:t>
            </a:r>
            <a:r>
              <a:rPr lang="nl-NL" err="1"/>
              <a:t>broader</a:t>
            </a:r>
            <a:r>
              <a:rPr lang="nl-NL"/>
              <a:t> </a:t>
            </a:r>
            <a:r>
              <a:rPr lang="nl-NL" err="1"/>
              <a:t>programming</a:t>
            </a:r>
            <a:r>
              <a:rPr lang="nl-NL"/>
              <a:t> and </a:t>
            </a:r>
            <a:r>
              <a:rPr lang="nl-NL" err="1"/>
              <a:t>will</a:t>
            </a:r>
            <a:r>
              <a:rPr lang="nl-NL" baseline="0"/>
              <a:t> </a:t>
            </a:r>
            <a:r>
              <a:rPr lang="nl-NL" baseline="0" err="1"/>
              <a:t>further</a:t>
            </a:r>
            <a:r>
              <a:rPr lang="nl-NL" baseline="0"/>
              <a:t> </a:t>
            </a:r>
            <a:r>
              <a:rPr lang="nl-NL" baseline="0" err="1"/>
              <a:t>develop</a:t>
            </a:r>
            <a:r>
              <a:rPr lang="nl-NL" baseline="0"/>
              <a:t> new </a:t>
            </a:r>
            <a:r>
              <a:rPr lang="nl-NL" baseline="0" err="1"/>
              <a:t>interventions</a:t>
            </a:r>
            <a:r>
              <a:rPr lang="nl-NL" baseline="0"/>
              <a:t>/ </a:t>
            </a:r>
            <a:r>
              <a:rPr lang="nl-NL" baseline="0" err="1"/>
              <a:t>strategies</a:t>
            </a:r>
            <a:r>
              <a:rPr lang="nl-NL" baseline="0"/>
              <a:t>  and </a:t>
            </a:r>
            <a:r>
              <a:rPr lang="nl-NL" baseline="0" err="1"/>
              <a:t>how</a:t>
            </a:r>
            <a:r>
              <a:rPr lang="nl-NL" baseline="0"/>
              <a:t> </a:t>
            </a:r>
            <a:r>
              <a:rPr lang="nl-NL" baseline="0" err="1"/>
              <a:t>it</a:t>
            </a:r>
            <a:r>
              <a:rPr lang="nl-NL" baseline="0"/>
              <a:t> </a:t>
            </a:r>
            <a:r>
              <a:rPr lang="nl-NL" baseline="0" err="1"/>
              <a:t>adds</a:t>
            </a:r>
            <a:r>
              <a:rPr lang="nl-NL" baseline="0"/>
              <a:t> to </a:t>
            </a:r>
            <a:r>
              <a:rPr lang="nl-NL" baseline="0" err="1"/>
              <a:t>organisational</a:t>
            </a:r>
            <a:r>
              <a:rPr lang="nl-NL" baseline="0"/>
              <a:t> development. For </a:t>
            </a:r>
            <a:r>
              <a:rPr lang="nl-NL" baseline="0" err="1"/>
              <a:t>example</a:t>
            </a:r>
            <a:r>
              <a:rPr lang="nl-NL" baseline="0"/>
              <a:t>, </a:t>
            </a:r>
            <a:r>
              <a:rPr lang="nl-NL" baseline="0" err="1"/>
              <a:t>will</a:t>
            </a:r>
            <a:r>
              <a:rPr lang="nl-NL" baseline="0"/>
              <a:t> </a:t>
            </a:r>
            <a:r>
              <a:rPr lang="nl-NL" baseline="0" err="1"/>
              <a:t>it</a:t>
            </a:r>
            <a:r>
              <a:rPr lang="nl-NL" baseline="0"/>
              <a:t> help </a:t>
            </a:r>
            <a:r>
              <a:rPr lang="nl-NL" baseline="0" err="1"/>
              <a:t>you</a:t>
            </a:r>
            <a:r>
              <a:rPr lang="nl-NL" baseline="0"/>
              <a:t> </a:t>
            </a:r>
            <a:r>
              <a:rPr lang="nl-NL" baseline="0" err="1"/>
              <a:t>develop</a:t>
            </a:r>
            <a:r>
              <a:rPr lang="nl-NL" baseline="0"/>
              <a:t> a new tool </a:t>
            </a:r>
            <a:r>
              <a:rPr lang="nl-NL" baseline="0" err="1"/>
              <a:t>that</a:t>
            </a:r>
            <a:r>
              <a:rPr lang="nl-NL" baseline="0"/>
              <a:t> </a:t>
            </a:r>
            <a:r>
              <a:rPr lang="nl-NL" baseline="0" err="1"/>
              <a:t>you</a:t>
            </a:r>
            <a:r>
              <a:rPr lang="nl-NL" baseline="0"/>
              <a:t> </a:t>
            </a:r>
            <a:r>
              <a:rPr lang="nl-NL" baseline="0" err="1"/>
              <a:t>can</a:t>
            </a:r>
            <a:r>
              <a:rPr lang="nl-NL" baseline="0"/>
              <a:t> </a:t>
            </a:r>
            <a:r>
              <a:rPr lang="nl-NL" baseline="0" err="1"/>
              <a:t>use</a:t>
            </a:r>
            <a:r>
              <a:rPr lang="nl-NL" baseline="0"/>
              <a:t> in the </a:t>
            </a:r>
            <a:r>
              <a:rPr lang="nl-NL" baseline="0" err="1"/>
              <a:t>future</a:t>
            </a:r>
            <a:r>
              <a:rPr lang="nl-NL" baseline="0"/>
              <a:t>? Or </a:t>
            </a:r>
            <a:r>
              <a:rPr lang="nl-NL" baseline="0" err="1"/>
              <a:t>increase</a:t>
            </a:r>
            <a:r>
              <a:rPr lang="nl-NL" baseline="0"/>
              <a:t> </a:t>
            </a:r>
            <a:r>
              <a:rPr lang="nl-NL" baseline="0" err="1"/>
              <a:t>your</a:t>
            </a:r>
            <a:r>
              <a:rPr lang="nl-NL" baseline="0"/>
              <a:t> </a:t>
            </a:r>
            <a:r>
              <a:rPr lang="nl-NL" baseline="0" err="1"/>
              <a:t>visibility</a:t>
            </a:r>
            <a:r>
              <a:rPr lang="nl-NL" baseline="0"/>
              <a:t> on a </a:t>
            </a:r>
            <a:r>
              <a:rPr lang="nl-NL" baseline="0" err="1"/>
              <a:t>certain</a:t>
            </a:r>
            <a:r>
              <a:rPr lang="nl-NL" baseline="0"/>
              <a:t> </a:t>
            </a:r>
            <a:r>
              <a:rPr lang="nl-NL" baseline="0" err="1"/>
              <a:t>advocacy</a:t>
            </a:r>
            <a:r>
              <a:rPr lang="nl-NL" baseline="0"/>
              <a:t> issue </a:t>
            </a:r>
            <a:r>
              <a:rPr lang="nl-NL" baseline="0" err="1"/>
              <a:t>that</a:t>
            </a:r>
            <a:r>
              <a:rPr lang="nl-NL" baseline="0"/>
              <a:t> </a:t>
            </a:r>
            <a:r>
              <a:rPr lang="nl-NL" baseline="0" err="1"/>
              <a:t>can</a:t>
            </a:r>
            <a:r>
              <a:rPr lang="nl-NL" baseline="0"/>
              <a:t> help to </a:t>
            </a:r>
            <a:r>
              <a:rPr lang="nl-NL" baseline="0" err="1"/>
              <a:t>strengthen</a:t>
            </a:r>
            <a:r>
              <a:rPr lang="nl-NL" baseline="0"/>
              <a:t> </a:t>
            </a:r>
            <a:r>
              <a:rPr lang="nl-NL" baseline="0" err="1"/>
              <a:t>your</a:t>
            </a:r>
            <a:r>
              <a:rPr lang="nl-NL" baseline="0"/>
              <a:t> </a:t>
            </a:r>
            <a:r>
              <a:rPr lang="nl-NL" baseline="0" err="1"/>
              <a:t>message</a:t>
            </a:r>
            <a:r>
              <a:rPr lang="nl-NL" baseline="0"/>
              <a:t> in the </a:t>
            </a:r>
            <a:r>
              <a:rPr lang="nl-NL" baseline="0" err="1"/>
              <a:t>future</a:t>
            </a:r>
            <a:r>
              <a:rPr lang="nl-NL" baseline="0"/>
              <a:t>? </a:t>
            </a:r>
          </a:p>
          <a:p>
            <a:pPr marL="171450" indent="-171450">
              <a:buFontTx/>
              <a:buChar char="-"/>
            </a:pPr>
            <a:r>
              <a:rPr lang="nl-NL" baseline="0"/>
              <a:t>Or </a:t>
            </a:r>
            <a:r>
              <a:rPr lang="nl-NL" baseline="0" err="1"/>
              <a:t>will</a:t>
            </a:r>
            <a:r>
              <a:rPr lang="nl-NL" baseline="0"/>
              <a:t> </a:t>
            </a:r>
            <a:r>
              <a:rPr lang="nl-NL" baseline="0" err="1"/>
              <a:t>it</a:t>
            </a:r>
            <a:r>
              <a:rPr lang="nl-NL" baseline="0"/>
              <a:t> </a:t>
            </a:r>
            <a:r>
              <a:rPr lang="nl-NL" baseline="0" err="1"/>
              <a:t>enable</a:t>
            </a:r>
            <a:r>
              <a:rPr lang="nl-NL" baseline="0"/>
              <a:t> </a:t>
            </a:r>
            <a:r>
              <a:rPr lang="nl-NL" baseline="0" err="1"/>
              <a:t>you</a:t>
            </a:r>
            <a:r>
              <a:rPr lang="nl-NL" baseline="0"/>
              <a:t> to test </a:t>
            </a:r>
            <a:r>
              <a:rPr lang="nl-NL" baseline="0" err="1"/>
              <a:t>your</a:t>
            </a:r>
            <a:r>
              <a:rPr lang="nl-NL" baseline="0"/>
              <a:t> new </a:t>
            </a:r>
            <a:r>
              <a:rPr lang="nl-NL" baseline="0" err="1"/>
              <a:t>advocacy</a:t>
            </a:r>
            <a:r>
              <a:rPr lang="nl-NL" baseline="0"/>
              <a:t> </a:t>
            </a:r>
            <a:r>
              <a:rPr lang="nl-NL" baseline="0" err="1"/>
              <a:t>strategy</a:t>
            </a:r>
            <a:r>
              <a:rPr lang="nl-NL" baseline="0"/>
              <a:t> in </a:t>
            </a:r>
            <a:r>
              <a:rPr lang="nl-NL" baseline="0" err="1"/>
              <a:t>practice</a:t>
            </a:r>
            <a:r>
              <a:rPr lang="nl-NL" baseline="0"/>
              <a:t>? We </a:t>
            </a:r>
            <a:r>
              <a:rPr lang="nl-NL" baseline="0" err="1"/>
              <a:t>particularly</a:t>
            </a:r>
            <a:r>
              <a:rPr lang="nl-NL" baseline="0"/>
              <a:t> </a:t>
            </a:r>
            <a:r>
              <a:rPr lang="nl-NL" baseline="0" err="1"/>
              <a:t>encourage</a:t>
            </a:r>
            <a:r>
              <a:rPr lang="nl-NL" baseline="0"/>
              <a:t> projects </a:t>
            </a:r>
            <a:r>
              <a:rPr lang="nl-NL" baseline="0" err="1"/>
              <a:t>that</a:t>
            </a:r>
            <a:r>
              <a:rPr lang="nl-NL" baseline="0"/>
              <a:t> </a:t>
            </a:r>
            <a:r>
              <a:rPr lang="nl-NL" baseline="0" err="1"/>
              <a:t>can</a:t>
            </a:r>
            <a:r>
              <a:rPr lang="nl-NL" baseline="0"/>
              <a:t> </a:t>
            </a:r>
            <a:r>
              <a:rPr lang="nl-NL" baseline="0" err="1"/>
              <a:t>also</a:t>
            </a:r>
            <a:r>
              <a:rPr lang="nl-NL" baseline="0"/>
              <a:t> help </a:t>
            </a:r>
            <a:r>
              <a:rPr lang="nl-NL" baseline="0" err="1"/>
              <a:t>organisations</a:t>
            </a:r>
            <a:r>
              <a:rPr lang="nl-NL" baseline="0"/>
              <a:t> to </a:t>
            </a:r>
            <a:r>
              <a:rPr lang="nl-NL" baseline="0" err="1"/>
              <a:t>invest</a:t>
            </a:r>
            <a:r>
              <a:rPr lang="nl-NL" baseline="0"/>
              <a:t> in </a:t>
            </a:r>
            <a:r>
              <a:rPr lang="nl-NL" baseline="0" err="1"/>
              <a:t>their</a:t>
            </a:r>
            <a:r>
              <a:rPr lang="nl-NL" baseline="0"/>
              <a:t> </a:t>
            </a:r>
            <a:r>
              <a:rPr lang="nl-NL" baseline="0" err="1"/>
              <a:t>own</a:t>
            </a:r>
            <a:r>
              <a:rPr lang="nl-NL" baseline="0"/>
              <a:t> </a:t>
            </a:r>
            <a:r>
              <a:rPr lang="nl-NL" baseline="0" err="1"/>
              <a:t>organisation</a:t>
            </a:r>
            <a:r>
              <a:rPr lang="nl-NL" baseline="0"/>
              <a:t> </a:t>
            </a:r>
            <a:r>
              <a:rPr lang="nl-NL" baseline="0" err="1"/>
              <a:t>when</a:t>
            </a:r>
            <a:r>
              <a:rPr lang="nl-NL" baseline="0"/>
              <a:t> </a:t>
            </a:r>
            <a:r>
              <a:rPr lang="nl-NL" baseline="0" err="1"/>
              <a:t>it</a:t>
            </a:r>
            <a:r>
              <a:rPr lang="nl-NL" baseline="0"/>
              <a:t> </a:t>
            </a:r>
            <a:r>
              <a:rPr lang="nl-NL" baseline="0" err="1"/>
              <a:t>comes</a:t>
            </a:r>
            <a:r>
              <a:rPr lang="nl-NL" baseline="0"/>
              <a:t> to </a:t>
            </a:r>
            <a:r>
              <a:rPr lang="nl-NL" baseline="0" err="1"/>
              <a:t>advocacy</a:t>
            </a:r>
            <a:r>
              <a:rPr lang="nl-NL" baseline="0"/>
              <a:t> and </a:t>
            </a:r>
            <a:r>
              <a:rPr lang="nl-NL" baseline="0" err="1"/>
              <a:t>communications</a:t>
            </a:r>
            <a:r>
              <a:rPr lang="nl-NL" baseline="0"/>
              <a:t> skills. </a:t>
            </a:r>
            <a:r>
              <a:rPr lang="nl-NL" baseline="0" err="1"/>
              <a:t>This</a:t>
            </a:r>
            <a:r>
              <a:rPr lang="nl-NL" baseline="0"/>
              <a:t> is </a:t>
            </a:r>
            <a:r>
              <a:rPr lang="nl-NL" baseline="0" err="1"/>
              <a:t>also</a:t>
            </a:r>
            <a:r>
              <a:rPr lang="nl-NL" baseline="0"/>
              <a:t> </a:t>
            </a:r>
            <a:r>
              <a:rPr lang="nl-NL" baseline="0" err="1"/>
              <a:t>why</a:t>
            </a:r>
            <a:r>
              <a:rPr lang="nl-NL" baseline="0"/>
              <a:t> parallel to the project we </a:t>
            </a:r>
            <a:r>
              <a:rPr lang="nl-NL" baseline="0" err="1"/>
              <a:t>will</a:t>
            </a:r>
            <a:r>
              <a:rPr lang="nl-NL" baseline="0"/>
              <a:t> </a:t>
            </a:r>
            <a:r>
              <a:rPr lang="nl-NL" baseline="0" err="1"/>
              <a:t>organise</a:t>
            </a:r>
            <a:r>
              <a:rPr lang="nl-NL" baseline="0"/>
              <a:t> workshops and peer to peer coaching on these topics, </a:t>
            </a:r>
            <a:r>
              <a:rPr lang="nl-NL" baseline="0" err="1"/>
              <a:t>that</a:t>
            </a:r>
            <a:r>
              <a:rPr lang="nl-NL" baseline="0"/>
              <a:t> </a:t>
            </a:r>
            <a:r>
              <a:rPr lang="nl-NL" baseline="0" err="1"/>
              <a:t>will</a:t>
            </a:r>
            <a:r>
              <a:rPr lang="nl-NL" baseline="0"/>
              <a:t> </a:t>
            </a:r>
            <a:r>
              <a:rPr lang="nl-NL" baseline="0" err="1"/>
              <a:t>also</a:t>
            </a:r>
            <a:r>
              <a:rPr lang="nl-NL" baseline="0"/>
              <a:t> </a:t>
            </a:r>
            <a:r>
              <a:rPr lang="nl-NL" baseline="0" err="1"/>
              <a:t>be</a:t>
            </a:r>
            <a:r>
              <a:rPr lang="nl-NL" baseline="0"/>
              <a:t> </a:t>
            </a:r>
            <a:r>
              <a:rPr lang="nl-NL" baseline="0" err="1"/>
              <a:t>tailored</a:t>
            </a:r>
            <a:r>
              <a:rPr lang="nl-NL" baseline="0"/>
              <a:t> to the </a:t>
            </a:r>
            <a:r>
              <a:rPr lang="nl-NL" baseline="0" err="1"/>
              <a:t>needs</a:t>
            </a:r>
            <a:r>
              <a:rPr lang="nl-NL" baseline="0"/>
              <a:t> of </a:t>
            </a:r>
            <a:r>
              <a:rPr lang="nl-NL" baseline="0" err="1"/>
              <a:t>those</a:t>
            </a:r>
            <a:r>
              <a:rPr lang="nl-NL" baseline="0"/>
              <a:t> </a:t>
            </a:r>
            <a:r>
              <a:rPr lang="nl-NL" baseline="0" err="1"/>
              <a:t>who</a:t>
            </a:r>
            <a:r>
              <a:rPr lang="nl-NL" baseline="0"/>
              <a:t> </a:t>
            </a:r>
            <a:r>
              <a:rPr lang="nl-NL" baseline="0" err="1"/>
              <a:t>receive</a:t>
            </a:r>
            <a:r>
              <a:rPr lang="nl-NL" baseline="0"/>
              <a:t> the </a:t>
            </a:r>
            <a:r>
              <a:rPr lang="nl-NL" baseline="0" err="1"/>
              <a:t>grant</a:t>
            </a:r>
            <a:r>
              <a:rPr lang="nl-NL" baseline="0"/>
              <a:t>. </a:t>
            </a:r>
            <a:endParaRPr lang="nl-NL"/>
          </a:p>
        </p:txBody>
      </p:sp>
      <p:sp>
        <p:nvSpPr>
          <p:cNvPr id="4" name="Slide Number Placeholder 3"/>
          <p:cNvSpPr>
            <a:spLocks noGrp="1"/>
          </p:cNvSpPr>
          <p:nvPr>
            <p:ph type="sldNum" sz="quarter" idx="10"/>
          </p:nvPr>
        </p:nvSpPr>
        <p:spPr/>
        <p:txBody>
          <a:bodyPr/>
          <a:lstStyle/>
          <a:p>
            <a:fld id="{985001B6-9C1C-40FD-B69C-2E26415B66F1}" type="slidenum">
              <a:rPr lang="nl-NL" smtClean="0"/>
              <a:t>25</a:t>
            </a:fld>
            <a:endParaRPr lang="nl-NL"/>
          </a:p>
        </p:txBody>
      </p:sp>
    </p:spTree>
    <p:extLst>
      <p:ext uri="{BB962C8B-B14F-4D97-AF65-F5344CB8AC3E}">
        <p14:creationId xmlns:p14="http://schemas.microsoft.com/office/powerpoint/2010/main" val="2038259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26</a:t>
            </a:fld>
            <a:endParaRPr lang="en-US"/>
          </a:p>
        </p:txBody>
      </p:sp>
    </p:spTree>
    <p:extLst>
      <p:ext uri="{BB962C8B-B14F-4D97-AF65-F5344CB8AC3E}">
        <p14:creationId xmlns:p14="http://schemas.microsoft.com/office/powerpoint/2010/main" val="3583483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27</a:t>
            </a:fld>
            <a:endParaRPr lang="en-US"/>
          </a:p>
        </p:txBody>
      </p:sp>
    </p:spTree>
    <p:extLst>
      <p:ext uri="{BB962C8B-B14F-4D97-AF65-F5344CB8AC3E}">
        <p14:creationId xmlns:p14="http://schemas.microsoft.com/office/powerpoint/2010/main" val="663700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28</a:t>
            </a:fld>
            <a:endParaRPr lang="en-US"/>
          </a:p>
        </p:txBody>
      </p:sp>
    </p:spTree>
    <p:extLst>
      <p:ext uri="{BB962C8B-B14F-4D97-AF65-F5344CB8AC3E}">
        <p14:creationId xmlns:p14="http://schemas.microsoft.com/office/powerpoint/2010/main" val="297263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29</a:t>
            </a:fld>
            <a:endParaRPr lang="en-US"/>
          </a:p>
        </p:txBody>
      </p:sp>
    </p:spTree>
    <p:extLst>
      <p:ext uri="{BB962C8B-B14F-4D97-AF65-F5344CB8AC3E}">
        <p14:creationId xmlns:p14="http://schemas.microsoft.com/office/powerpoint/2010/main" val="274218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consider it our mission to inspire, engage and support catalysts of change in building just</a:t>
            </a:r>
            <a:r>
              <a:rPr lang="en-US"/>
              <a:t> and rights respecting societies. </a:t>
            </a:r>
          </a:p>
          <a:p>
            <a:endParaRPr lang="en-US"/>
          </a:p>
          <a:p>
            <a:r>
              <a:rPr lang="en-US"/>
              <a:t>We work in wider Europe, meaning the EU, WB, EaP and Central Asia. And have a 35 year track record in protecting and promoting human rights and human </a:t>
            </a:r>
            <a:r>
              <a:rPr lang="en-US" err="1"/>
              <a:t>rigths</a:t>
            </a:r>
            <a:r>
              <a:rPr lang="en-US"/>
              <a:t> defenders, strengthening civil society and coalition building, promoting and protecting rule of law and building humane an inclusive justice systems. </a:t>
            </a:r>
          </a:p>
          <a:p>
            <a:endParaRPr lang="en-US"/>
          </a:p>
          <a:p>
            <a:r>
              <a:rPr lang="en-US"/>
              <a:t>We do this in three different programmes, our pathways of change: HRD, I&amp;A and RBJ. This project is implemented within the HRD </a:t>
            </a:r>
            <a:r>
              <a:rPr lang="en-US" err="1"/>
              <a:t>programme</a:t>
            </a:r>
            <a:r>
              <a:rPr lang="en-US"/>
              <a:t> that focuses on protection of HRDs and protection and expansion of civic spaces. </a:t>
            </a:r>
          </a:p>
          <a:p>
            <a:endParaRPr lang="en-US"/>
          </a:p>
          <a:p>
            <a:r>
              <a:rPr lang="en-US"/>
              <a:t>We have a long track record in capacity strengthening and re-granting projects for civil society, so far mainly focusing on the Eastern Partnership countries, but now thanks to the support of the EU we were also able to start doing this within the EU. </a:t>
            </a:r>
          </a:p>
          <a:p>
            <a:endParaRPr lang="en-US"/>
          </a:p>
          <a:p>
            <a:r>
              <a:rPr lang="en-US"/>
              <a:t>Working together and building bridges between actors has always been a key component of our work and we work closely with many partners across Europe, including many of our Helsinki sister </a:t>
            </a:r>
            <a:r>
              <a:rPr lang="en-US" err="1"/>
              <a:t>organisations</a:t>
            </a:r>
            <a:r>
              <a:rPr lang="en-US"/>
              <a:t>. </a:t>
            </a:r>
          </a:p>
        </p:txBody>
      </p:sp>
      <p:sp>
        <p:nvSpPr>
          <p:cNvPr id="4" name="Slide Number Placeholder 3"/>
          <p:cNvSpPr>
            <a:spLocks noGrp="1"/>
          </p:cNvSpPr>
          <p:nvPr>
            <p:ph type="sldNum" sz="quarter" idx="10"/>
          </p:nvPr>
        </p:nvSpPr>
        <p:spPr/>
        <p:txBody>
          <a:bodyPr/>
          <a:lstStyle/>
          <a:p>
            <a:fld id="{6DFA931B-DBF2-4B5D-9C86-874CFFF02B84}" type="slidenum">
              <a:rPr lang="en-US" smtClean="0"/>
              <a:t>3</a:t>
            </a:fld>
            <a:endParaRPr lang="en-US"/>
          </a:p>
        </p:txBody>
      </p:sp>
    </p:spTree>
    <p:extLst>
      <p:ext uri="{BB962C8B-B14F-4D97-AF65-F5344CB8AC3E}">
        <p14:creationId xmlns:p14="http://schemas.microsoft.com/office/powerpoint/2010/main" val="3924392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30</a:t>
            </a:fld>
            <a:endParaRPr lang="en-US"/>
          </a:p>
        </p:txBody>
      </p:sp>
    </p:spTree>
    <p:extLst>
      <p:ext uri="{BB962C8B-B14F-4D97-AF65-F5344CB8AC3E}">
        <p14:creationId xmlns:p14="http://schemas.microsoft.com/office/powerpoint/2010/main" val="1472229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31</a:t>
            </a:fld>
            <a:endParaRPr lang="en-US"/>
          </a:p>
        </p:txBody>
      </p:sp>
    </p:spTree>
    <p:extLst>
      <p:ext uri="{BB962C8B-B14F-4D97-AF65-F5344CB8AC3E}">
        <p14:creationId xmlns:p14="http://schemas.microsoft.com/office/powerpoint/2010/main" val="1601559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32</a:t>
            </a:fld>
            <a:endParaRPr lang="en-US"/>
          </a:p>
        </p:txBody>
      </p:sp>
    </p:spTree>
    <p:extLst>
      <p:ext uri="{BB962C8B-B14F-4D97-AF65-F5344CB8AC3E}">
        <p14:creationId xmlns:p14="http://schemas.microsoft.com/office/powerpoint/2010/main" val="3796138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33</a:t>
            </a:fld>
            <a:endParaRPr lang="en-US"/>
          </a:p>
        </p:txBody>
      </p:sp>
    </p:spTree>
    <p:extLst>
      <p:ext uri="{BB962C8B-B14F-4D97-AF65-F5344CB8AC3E}">
        <p14:creationId xmlns:p14="http://schemas.microsoft.com/office/powerpoint/2010/main" val="57108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34</a:t>
            </a:fld>
            <a:endParaRPr lang="en-US"/>
          </a:p>
        </p:txBody>
      </p:sp>
    </p:spTree>
    <p:extLst>
      <p:ext uri="{BB962C8B-B14F-4D97-AF65-F5344CB8AC3E}">
        <p14:creationId xmlns:p14="http://schemas.microsoft.com/office/powerpoint/2010/main" val="1498517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“Adding women and stirring”: ensuring the equal participation of women and men in decision making or in different activities is a necessary first step and an objective on its own. However, the presence of women does not mean that a gender mainstreaming exercise was undertaken and it does not automatically lead to qualitative change towards gender equality in a specific policy,  </a:t>
            </a:r>
            <a:r>
              <a:rPr lang="en-US" err="1"/>
              <a:t>programme</a:t>
            </a:r>
            <a:r>
              <a:rPr lang="en-US"/>
              <a:t> or activity.</a:t>
            </a:r>
          </a:p>
          <a:p>
            <a:r>
              <a:rPr lang="en-US"/>
              <a:t>Including an introductory paragraph in a document stating that a gender equality perspective will be integrated or simply mentioning “women and men” without also taking into account their different situations is not sufficient. The aim is to include a gender equality perspective throughout the policy measures, documents or </a:t>
            </a:r>
            <a:r>
              <a:rPr lang="en-US" err="1"/>
              <a:t>programmes</a:t>
            </a:r>
            <a:r>
              <a:rPr lang="en-US"/>
              <a:t>.</a:t>
            </a:r>
          </a:p>
          <a:p>
            <a:r>
              <a:rPr lang="en-US"/>
              <a:t>”Women” and  “men” are not homogeneous groups with single aims and needs: it is necessary to take into account women and men’s multiple identities in terms of age, ethnicity, sexual orientation, gender identity, social status or (dis)ability - to name a few characteristics.</a:t>
            </a:r>
          </a:p>
        </p:txBody>
      </p:sp>
      <p:sp>
        <p:nvSpPr>
          <p:cNvPr id="4" name="Slide Number Placeholder 3"/>
          <p:cNvSpPr>
            <a:spLocks noGrp="1"/>
          </p:cNvSpPr>
          <p:nvPr>
            <p:ph type="sldNum" sz="quarter" idx="10"/>
          </p:nvPr>
        </p:nvSpPr>
        <p:spPr/>
        <p:txBody>
          <a:bodyPr/>
          <a:lstStyle/>
          <a:p>
            <a:fld id="{6DFA931B-DBF2-4B5D-9C86-874CFFF02B84}" type="slidenum">
              <a:rPr lang="en-US" smtClean="0"/>
              <a:t>35</a:t>
            </a:fld>
            <a:endParaRPr lang="en-US"/>
          </a:p>
        </p:txBody>
      </p:sp>
    </p:spTree>
    <p:extLst>
      <p:ext uri="{BB962C8B-B14F-4D97-AF65-F5344CB8AC3E}">
        <p14:creationId xmlns:p14="http://schemas.microsoft.com/office/powerpoint/2010/main" val="323865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36</a:t>
            </a:fld>
            <a:endParaRPr lang="en-US"/>
          </a:p>
        </p:txBody>
      </p:sp>
    </p:spTree>
    <p:extLst>
      <p:ext uri="{BB962C8B-B14F-4D97-AF65-F5344CB8AC3E}">
        <p14:creationId xmlns:p14="http://schemas.microsoft.com/office/powerpoint/2010/main" val="1579342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37</a:t>
            </a:fld>
            <a:endParaRPr lang="en-US"/>
          </a:p>
        </p:txBody>
      </p:sp>
    </p:spTree>
    <p:extLst>
      <p:ext uri="{BB962C8B-B14F-4D97-AF65-F5344CB8AC3E}">
        <p14:creationId xmlns:p14="http://schemas.microsoft.com/office/powerpoint/2010/main" val="4143061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38</a:t>
            </a:fld>
            <a:endParaRPr lang="en-US"/>
          </a:p>
        </p:txBody>
      </p:sp>
    </p:spTree>
    <p:extLst>
      <p:ext uri="{BB962C8B-B14F-4D97-AF65-F5344CB8AC3E}">
        <p14:creationId xmlns:p14="http://schemas.microsoft.com/office/powerpoint/2010/main" val="3004946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39</a:t>
            </a:fld>
            <a:endParaRPr lang="en-US"/>
          </a:p>
        </p:txBody>
      </p:sp>
    </p:spTree>
    <p:extLst>
      <p:ext uri="{BB962C8B-B14F-4D97-AF65-F5344CB8AC3E}">
        <p14:creationId xmlns:p14="http://schemas.microsoft.com/office/powerpoint/2010/main" val="383389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consider it our mission to inspire, engage and support catalysts of change in building just</a:t>
            </a:r>
            <a:r>
              <a:rPr lang="en-US"/>
              <a:t> and rights respecting societies. </a:t>
            </a:r>
          </a:p>
          <a:p>
            <a:endParaRPr lang="en-US"/>
          </a:p>
          <a:p>
            <a:r>
              <a:rPr lang="en-US"/>
              <a:t>We work in wider Europe, meaning the EU, WB, EaP and Central Asia. And have a 35 year track record in protecting and promoting human rights and human </a:t>
            </a:r>
            <a:r>
              <a:rPr lang="en-US" err="1"/>
              <a:t>rigths</a:t>
            </a:r>
            <a:r>
              <a:rPr lang="en-US"/>
              <a:t> defenders, strengthening civil society and coalition building, promoting and protecting rule of law and building humane an inclusive justice systems. </a:t>
            </a:r>
          </a:p>
          <a:p>
            <a:endParaRPr lang="en-US"/>
          </a:p>
          <a:p>
            <a:r>
              <a:rPr lang="en-US"/>
              <a:t>We do this in three different programmes, our pathways of change: HRD, I&amp;A and RBJ. This project is implemented within the HRD </a:t>
            </a:r>
            <a:r>
              <a:rPr lang="en-US" err="1"/>
              <a:t>programme</a:t>
            </a:r>
            <a:r>
              <a:rPr lang="en-US"/>
              <a:t> that focuses on protection of HRDs and protection and expansion of civic spaces. </a:t>
            </a:r>
          </a:p>
          <a:p>
            <a:endParaRPr lang="en-US"/>
          </a:p>
          <a:p>
            <a:r>
              <a:rPr lang="en-US"/>
              <a:t>We have a long track record in capacity strengthening and re-granting projects for civil society, so far mainly focusing on the Eastern Partnership countries, but now thanks to the support of the EU we were also able to start doing this within the EU. </a:t>
            </a:r>
          </a:p>
          <a:p>
            <a:endParaRPr lang="en-US"/>
          </a:p>
          <a:p>
            <a:r>
              <a:rPr lang="en-US"/>
              <a:t>Working together and building bridges between actors has always been a key component of our work and we work closely with many partners across Europe, including many of our Helsinki sister </a:t>
            </a:r>
            <a:r>
              <a:rPr lang="en-US" err="1"/>
              <a:t>organisations</a:t>
            </a:r>
            <a:r>
              <a:rPr lang="en-US"/>
              <a:t>. </a:t>
            </a:r>
          </a:p>
        </p:txBody>
      </p:sp>
      <p:sp>
        <p:nvSpPr>
          <p:cNvPr id="4" name="Slide Number Placeholder 3"/>
          <p:cNvSpPr>
            <a:spLocks noGrp="1"/>
          </p:cNvSpPr>
          <p:nvPr>
            <p:ph type="sldNum" sz="quarter" idx="10"/>
          </p:nvPr>
        </p:nvSpPr>
        <p:spPr/>
        <p:txBody>
          <a:bodyPr/>
          <a:lstStyle/>
          <a:p>
            <a:fld id="{6DFA931B-DBF2-4B5D-9C86-874CFFF02B84}" type="slidenum">
              <a:rPr lang="en-US" smtClean="0"/>
              <a:t>4</a:t>
            </a:fld>
            <a:endParaRPr lang="en-US"/>
          </a:p>
        </p:txBody>
      </p:sp>
    </p:spTree>
    <p:extLst>
      <p:ext uri="{BB962C8B-B14F-4D97-AF65-F5344CB8AC3E}">
        <p14:creationId xmlns:p14="http://schemas.microsoft.com/office/powerpoint/2010/main" val="545140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40</a:t>
            </a:fld>
            <a:endParaRPr lang="en-US"/>
          </a:p>
        </p:txBody>
      </p:sp>
    </p:spTree>
    <p:extLst>
      <p:ext uri="{BB962C8B-B14F-4D97-AF65-F5344CB8AC3E}">
        <p14:creationId xmlns:p14="http://schemas.microsoft.com/office/powerpoint/2010/main" val="2597632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41</a:t>
            </a:fld>
            <a:endParaRPr lang="en-US"/>
          </a:p>
        </p:txBody>
      </p:sp>
    </p:spTree>
    <p:extLst>
      <p:ext uri="{BB962C8B-B14F-4D97-AF65-F5344CB8AC3E}">
        <p14:creationId xmlns:p14="http://schemas.microsoft.com/office/powerpoint/2010/main" val="3956138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42</a:t>
            </a:fld>
            <a:endParaRPr lang="en-US"/>
          </a:p>
        </p:txBody>
      </p:sp>
    </p:spTree>
    <p:extLst>
      <p:ext uri="{BB962C8B-B14F-4D97-AF65-F5344CB8AC3E}">
        <p14:creationId xmlns:p14="http://schemas.microsoft.com/office/powerpoint/2010/main" val="44900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43</a:t>
            </a:fld>
            <a:endParaRPr lang="en-US"/>
          </a:p>
        </p:txBody>
      </p:sp>
    </p:spTree>
    <p:extLst>
      <p:ext uri="{BB962C8B-B14F-4D97-AF65-F5344CB8AC3E}">
        <p14:creationId xmlns:p14="http://schemas.microsoft.com/office/powerpoint/2010/main" val="2173375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44</a:t>
            </a:fld>
            <a:endParaRPr lang="en-US"/>
          </a:p>
        </p:txBody>
      </p:sp>
    </p:spTree>
    <p:extLst>
      <p:ext uri="{BB962C8B-B14F-4D97-AF65-F5344CB8AC3E}">
        <p14:creationId xmlns:p14="http://schemas.microsoft.com/office/powerpoint/2010/main" val="1683756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45</a:t>
            </a:fld>
            <a:endParaRPr lang="en-US"/>
          </a:p>
        </p:txBody>
      </p:sp>
    </p:spTree>
    <p:extLst>
      <p:ext uri="{BB962C8B-B14F-4D97-AF65-F5344CB8AC3E}">
        <p14:creationId xmlns:p14="http://schemas.microsoft.com/office/powerpoint/2010/main" val="1276382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46</a:t>
            </a:fld>
            <a:endParaRPr lang="en-US"/>
          </a:p>
        </p:txBody>
      </p:sp>
    </p:spTree>
    <p:extLst>
      <p:ext uri="{BB962C8B-B14F-4D97-AF65-F5344CB8AC3E}">
        <p14:creationId xmlns:p14="http://schemas.microsoft.com/office/powerpoint/2010/main" val="2157196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47</a:t>
            </a:fld>
            <a:endParaRPr lang="en-US"/>
          </a:p>
        </p:txBody>
      </p:sp>
    </p:spTree>
    <p:extLst>
      <p:ext uri="{BB962C8B-B14F-4D97-AF65-F5344CB8AC3E}">
        <p14:creationId xmlns:p14="http://schemas.microsoft.com/office/powerpoint/2010/main" val="2473389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48</a:t>
            </a:fld>
            <a:endParaRPr lang="en-US"/>
          </a:p>
        </p:txBody>
      </p:sp>
    </p:spTree>
    <p:extLst>
      <p:ext uri="{BB962C8B-B14F-4D97-AF65-F5344CB8AC3E}">
        <p14:creationId xmlns:p14="http://schemas.microsoft.com/office/powerpoint/2010/main" val="585396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49</a:t>
            </a:fld>
            <a:endParaRPr lang="en-US"/>
          </a:p>
        </p:txBody>
      </p:sp>
    </p:spTree>
    <p:extLst>
      <p:ext uri="{BB962C8B-B14F-4D97-AF65-F5344CB8AC3E}">
        <p14:creationId xmlns:p14="http://schemas.microsoft.com/office/powerpoint/2010/main" val="356549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5</a:t>
            </a:fld>
            <a:endParaRPr lang="en-US"/>
          </a:p>
        </p:txBody>
      </p:sp>
    </p:spTree>
    <p:extLst>
      <p:ext uri="{BB962C8B-B14F-4D97-AF65-F5344CB8AC3E}">
        <p14:creationId xmlns:p14="http://schemas.microsoft.com/office/powerpoint/2010/main" val="967412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50</a:t>
            </a:fld>
            <a:endParaRPr lang="en-US"/>
          </a:p>
        </p:txBody>
      </p:sp>
    </p:spTree>
    <p:extLst>
      <p:ext uri="{BB962C8B-B14F-4D97-AF65-F5344CB8AC3E}">
        <p14:creationId xmlns:p14="http://schemas.microsoft.com/office/powerpoint/2010/main" val="2747942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51</a:t>
            </a:fld>
            <a:endParaRPr lang="en-US"/>
          </a:p>
        </p:txBody>
      </p:sp>
    </p:spTree>
    <p:extLst>
      <p:ext uri="{BB962C8B-B14F-4D97-AF65-F5344CB8AC3E}">
        <p14:creationId xmlns:p14="http://schemas.microsoft.com/office/powerpoint/2010/main" val="2558948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52</a:t>
            </a:fld>
            <a:endParaRPr lang="en-US"/>
          </a:p>
        </p:txBody>
      </p:sp>
    </p:spTree>
    <p:extLst>
      <p:ext uri="{BB962C8B-B14F-4D97-AF65-F5344CB8AC3E}">
        <p14:creationId xmlns:p14="http://schemas.microsoft.com/office/powerpoint/2010/main" val="3152461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a:p>
          <a:p>
            <a:pPr marL="171450" indent="-171450">
              <a:buFontTx/>
              <a:buChar char="-"/>
            </a:pPr>
            <a:endParaRPr lang="en-US" baseline="0"/>
          </a:p>
        </p:txBody>
      </p:sp>
      <p:sp>
        <p:nvSpPr>
          <p:cNvPr id="4" name="Slide Number Placeholder 3"/>
          <p:cNvSpPr>
            <a:spLocks noGrp="1"/>
          </p:cNvSpPr>
          <p:nvPr>
            <p:ph type="sldNum" sz="quarter" idx="10"/>
          </p:nvPr>
        </p:nvSpPr>
        <p:spPr/>
        <p:txBody>
          <a:bodyPr/>
          <a:lstStyle/>
          <a:p>
            <a:fld id="{6DFA931B-DBF2-4B5D-9C86-874CFFF02B84}" type="slidenum">
              <a:rPr lang="en-US" smtClean="0"/>
              <a:t>53</a:t>
            </a:fld>
            <a:endParaRPr lang="en-US"/>
          </a:p>
        </p:txBody>
      </p:sp>
    </p:spTree>
    <p:extLst>
      <p:ext uri="{BB962C8B-B14F-4D97-AF65-F5344CB8AC3E}">
        <p14:creationId xmlns:p14="http://schemas.microsoft.com/office/powerpoint/2010/main" val="3414891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a:p>
        </p:txBody>
      </p:sp>
      <p:sp>
        <p:nvSpPr>
          <p:cNvPr id="4" name="Slide Number Placeholder 3"/>
          <p:cNvSpPr>
            <a:spLocks noGrp="1"/>
          </p:cNvSpPr>
          <p:nvPr>
            <p:ph type="sldNum" sz="quarter" idx="10"/>
          </p:nvPr>
        </p:nvSpPr>
        <p:spPr/>
        <p:txBody>
          <a:bodyPr/>
          <a:lstStyle/>
          <a:p>
            <a:fld id="{6DFA931B-DBF2-4B5D-9C86-874CFFF02B84}" type="slidenum">
              <a:rPr lang="en-US" smtClean="0"/>
              <a:t>54</a:t>
            </a:fld>
            <a:endParaRPr lang="en-US"/>
          </a:p>
        </p:txBody>
      </p:sp>
    </p:spTree>
    <p:extLst>
      <p:ext uri="{BB962C8B-B14F-4D97-AF65-F5344CB8AC3E}">
        <p14:creationId xmlns:p14="http://schemas.microsoft.com/office/powerpoint/2010/main" val="1089403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a:p>
        </p:txBody>
      </p:sp>
      <p:sp>
        <p:nvSpPr>
          <p:cNvPr id="4" name="Slide Number Placeholder 3"/>
          <p:cNvSpPr>
            <a:spLocks noGrp="1"/>
          </p:cNvSpPr>
          <p:nvPr>
            <p:ph type="sldNum" sz="quarter" idx="10"/>
          </p:nvPr>
        </p:nvSpPr>
        <p:spPr/>
        <p:txBody>
          <a:bodyPr/>
          <a:lstStyle/>
          <a:p>
            <a:fld id="{6DFA931B-DBF2-4B5D-9C86-874CFFF02B84}" type="slidenum">
              <a:rPr lang="en-US" smtClean="0"/>
              <a:t>56</a:t>
            </a:fld>
            <a:endParaRPr lang="en-US"/>
          </a:p>
        </p:txBody>
      </p:sp>
    </p:spTree>
    <p:extLst>
      <p:ext uri="{BB962C8B-B14F-4D97-AF65-F5344CB8AC3E}">
        <p14:creationId xmlns:p14="http://schemas.microsoft.com/office/powerpoint/2010/main" val="1173427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baseline="0"/>
          </a:p>
        </p:txBody>
      </p:sp>
      <p:sp>
        <p:nvSpPr>
          <p:cNvPr id="4" name="Slide Number Placeholder 3"/>
          <p:cNvSpPr>
            <a:spLocks noGrp="1"/>
          </p:cNvSpPr>
          <p:nvPr>
            <p:ph type="sldNum" sz="quarter" idx="10"/>
          </p:nvPr>
        </p:nvSpPr>
        <p:spPr/>
        <p:txBody>
          <a:bodyPr/>
          <a:lstStyle/>
          <a:p>
            <a:fld id="{6DFA931B-DBF2-4B5D-9C86-874CFFF02B84}" type="slidenum">
              <a:rPr lang="en-US" smtClean="0"/>
              <a:t>57</a:t>
            </a:fld>
            <a:endParaRPr lang="en-US"/>
          </a:p>
        </p:txBody>
      </p:sp>
    </p:spTree>
    <p:extLst>
      <p:ext uri="{BB962C8B-B14F-4D97-AF65-F5344CB8AC3E}">
        <p14:creationId xmlns:p14="http://schemas.microsoft.com/office/powerpoint/2010/main" val="967339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b="1" baseline="0"/>
          </a:p>
        </p:txBody>
      </p:sp>
      <p:sp>
        <p:nvSpPr>
          <p:cNvPr id="4" name="Slide Number Placeholder 3"/>
          <p:cNvSpPr>
            <a:spLocks noGrp="1"/>
          </p:cNvSpPr>
          <p:nvPr>
            <p:ph type="sldNum" sz="quarter" idx="10"/>
          </p:nvPr>
        </p:nvSpPr>
        <p:spPr/>
        <p:txBody>
          <a:bodyPr/>
          <a:lstStyle/>
          <a:p>
            <a:fld id="{6DFA931B-DBF2-4B5D-9C86-874CFFF02B84}" type="slidenum">
              <a:rPr lang="en-US" smtClean="0"/>
              <a:t>59</a:t>
            </a:fld>
            <a:endParaRPr lang="en-US"/>
          </a:p>
        </p:txBody>
      </p:sp>
    </p:spTree>
    <p:extLst>
      <p:ext uri="{BB962C8B-B14F-4D97-AF65-F5344CB8AC3E}">
        <p14:creationId xmlns:p14="http://schemas.microsoft.com/office/powerpoint/2010/main" val="3619604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61</a:t>
            </a:fld>
            <a:endParaRPr lang="en-US"/>
          </a:p>
        </p:txBody>
      </p:sp>
    </p:spTree>
    <p:extLst>
      <p:ext uri="{BB962C8B-B14F-4D97-AF65-F5344CB8AC3E}">
        <p14:creationId xmlns:p14="http://schemas.microsoft.com/office/powerpoint/2010/main" val="8667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6</a:t>
            </a:fld>
            <a:endParaRPr lang="en-US"/>
          </a:p>
        </p:txBody>
      </p:sp>
    </p:spTree>
    <p:extLst>
      <p:ext uri="{BB962C8B-B14F-4D97-AF65-F5344CB8AC3E}">
        <p14:creationId xmlns:p14="http://schemas.microsoft.com/office/powerpoint/2010/main" val="240919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A931B-DBF2-4B5D-9C86-874CFFF02B84}" type="slidenum">
              <a:rPr lang="en-US" smtClean="0"/>
              <a:t>7</a:t>
            </a:fld>
            <a:endParaRPr lang="en-US"/>
          </a:p>
        </p:txBody>
      </p:sp>
    </p:spTree>
    <p:extLst>
      <p:ext uri="{BB962C8B-B14F-4D97-AF65-F5344CB8AC3E}">
        <p14:creationId xmlns:p14="http://schemas.microsoft.com/office/powerpoint/2010/main" val="105230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8</a:t>
            </a:fld>
            <a:endParaRPr lang="en-US"/>
          </a:p>
        </p:txBody>
      </p:sp>
    </p:spTree>
    <p:extLst>
      <p:ext uri="{BB962C8B-B14F-4D97-AF65-F5344CB8AC3E}">
        <p14:creationId xmlns:p14="http://schemas.microsoft.com/office/powerpoint/2010/main" val="241743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DFA931B-DBF2-4B5D-9C86-874CFFF02B84}" type="slidenum">
              <a:rPr lang="en-US" smtClean="0"/>
              <a:t>9</a:t>
            </a:fld>
            <a:endParaRPr lang="en-US"/>
          </a:p>
        </p:txBody>
      </p:sp>
    </p:spTree>
    <p:extLst>
      <p:ext uri="{BB962C8B-B14F-4D97-AF65-F5344CB8AC3E}">
        <p14:creationId xmlns:p14="http://schemas.microsoft.com/office/powerpoint/2010/main" val="92053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98531E-EAE3-46D9-8898-8511DDC64A3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371260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8531E-EAE3-46D9-8898-8511DDC64A3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284313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8531E-EAE3-46D9-8898-8511DDC64A3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29236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8531E-EAE3-46D9-8898-8511DDC64A3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237883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98531E-EAE3-46D9-8898-8511DDC64A3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278563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98531E-EAE3-46D9-8898-8511DDC64A39}"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247676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98531E-EAE3-46D9-8898-8511DDC64A39}"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370925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98531E-EAE3-46D9-8898-8511DDC64A39}"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72399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8531E-EAE3-46D9-8898-8511DDC64A39}"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97336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98531E-EAE3-46D9-8898-8511DDC64A39}"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41237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98531E-EAE3-46D9-8898-8511DDC64A39}"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5E04F-AE82-49B0-9195-9BA0608D9343}" type="slidenum">
              <a:rPr lang="en-US" smtClean="0"/>
              <a:t>‹#›</a:t>
            </a:fld>
            <a:endParaRPr lang="en-US"/>
          </a:p>
        </p:txBody>
      </p:sp>
    </p:spTree>
    <p:extLst>
      <p:ext uri="{BB962C8B-B14F-4D97-AF65-F5344CB8AC3E}">
        <p14:creationId xmlns:p14="http://schemas.microsoft.com/office/powerpoint/2010/main" val="309650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8531E-EAE3-46D9-8898-8511DDC64A39}"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5E04F-AE82-49B0-9195-9BA0608D9343}" type="slidenum">
              <a:rPr lang="en-US" smtClean="0"/>
              <a:t>‹#›</a:t>
            </a:fld>
            <a:endParaRPr lang="en-US"/>
          </a:p>
        </p:txBody>
      </p:sp>
    </p:spTree>
    <p:extLst>
      <p:ext uri="{BB962C8B-B14F-4D97-AF65-F5344CB8AC3E}">
        <p14:creationId xmlns:p14="http://schemas.microsoft.com/office/powerpoint/2010/main" val="4160556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hc.nl/catalyst-of-change-supporting-a-vibrant-civil-society-in-europ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hrd@nhc.n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hyperlink" Target="https://commission.europa.eu/system/files/2023-04/annual_report_GE_2023_web_EN.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oecd.org/stories/gender/gender-mainstreaming-in-policymaking" TargetMode="External"/><Relationship Id="rId5" Type="http://schemas.openxmlformats.org/officeDocument/2006/relationships/hyperlink" Target="https://eige.europa.eu/gender-mainstreaming/what-is-gender-mainstreaming#toc-the-eu-approach-to-gender-mainstreaming" TargetMode="External"/><Relationship Id="rId4" Type="http://schemas.openxmlformats.org/officeDocument/2006/relationships/hyperlink" Target="https://www.civicus.org/documents/toolkits/guidelines%20for%20gender%20mainstreaming%20in%20project%20stages.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167" b="12000"/>
          <a:stretch/>
        </p:blipFill>
        <p:spPr>
          <a:xfrm>
            <a:off x="0" y="-15240"/>
            <a:ext cx="12192000" cy="6842760"/>
          </a:xfrm>
        </p:spPr>
      </p:pic>
    </p:spTree>
    <p:extLst>
      <p:ext uri="{BB962C8B-B14F-4D97-AF65-F5344CB8AC3E}">
        <p14:creationId xmlns:p14="http://schemas.microsoft.com/office/powerpoint/2010/main" val="112526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470110" y="-1055443"/>
            <a:ext cx="6452563" cy="6333807"/>
          </a:xfrm>
          <a:prstGeom prst="rect">
            <a:avLst/>
          </a:prstGeom>
        </p:spPr>
      </p:pic>
      <p:graphicFrame>
        <p:nvGraphicFramePr>
          <p:cNvPr id="6" name="Diagram 5"/>
          <p:cNvGraphicFramePr/>
          <p:nvPr>
            <p:extLst>
              <p:ext uri="{D42A27DB-BD31-4B8C-83A1-F6EECF244321}">
                <p14:modId xmlns:p14="http://schemas.microsoft.com/office/powerpoint/2010/main" val="2741009581"/>
              </p:ext>
            </p:extLst>
          </p:nvPr>
        </p:nvGraphicFramePr>
        <p:xfrm>
          <a:off x="3212942" y="1178807"/>
          <a:ext cx="8447068" cy="453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911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969" y="1911365"/>
            <a:ext cx="9137480"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WHAT TYPE OF ACTIVITIES</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0B64F5"/>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190729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
        <p:nvSpPr>
          <p:cNvPr id="7" name="Rectangle 6"/>
          <p:cNvSpPr/>
          <p:nvPr/>
        </p:nvSpPr>
        <p:spPr>
          <a:xfrm>
            <a:off x="3169119" y="536607"/>
            <a:ext cx="8441355" cy="6986528"/>
          </a:xfrm>
          <a:prstGeom prst="rect">
            <a:avLst/>
          </a:prstGeom>
        </p:spPr>
        <p:txBody>
          <a:bodyPr wrap="square">
            <a:spAutoFit/>
          </a:bodyPr>
          <a:lstStyle/>
          <a:p>
            <a:endParaRPr lang="en-US"/>
          </a:p>
          <a:p>
            <a:pPr>
              <a:buClr>
                <a:srgbClr val="000CFF"/>
              </a:buClr>
            </a:pPr>
            <a:r>
              <a:rPr lang="en-US" sz="2600" b="1"/>
              <a:t>	</a:t>
            </a:r>
            <a:r>
              <a:rPr lang="en-US" sz="2600"/>
              <a:t>				</a:t>
            </a:r>
          </a:p>
          <a:p>
            <a:pPr marL="285750" indent="-285750">
              <a:buClr>
                <a:srgbClr val="000CFF"/>
              </a:buClr>
              <a:buFont typeface="Calibri" panose="020F0502020204030204" pitchFamily="34" charset="0"/>
              <a:buChar char="●"/>
            </a:pPr>
            <a:r>
              <a:rPr lang="en-US" sz="2400" b="1" err="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Subgrants</a:t>
            </a:r>
            <a:r>
              <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 on advocacy and coalition building</a:t>
            </a:r>
            <a:r>
              <a:rPr lang="en-US" sz="240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 coalition building and strategy development; enhancing communications and developing awareness raising campaigns</a:t>
            </a:r>
          </a:p>
          <a:p>
            <a:pPr marL="285750" indent="-285750">
              <a:buClr>
                <a:srgbClr val="000CFF"/>
              </a:buClr>
              <a:buFont typeface="Calibri" panose="020F0502020204030204" pitchFamily="34" charset="0"/>
              <a:buChar char="●"/>
            </a:pPr>
            <a:endPar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endParaRPr>
          </a:p>
          <a:p>
            <a:pPr marL="285750" indent="-285750">
              <a:buClr>
                <a:srgbClr val="000CFF"/>
              </a:buClr>
              <a:buFont typeface="Calibri" panose="020F0502020204030204" pitchFamily="34" charset="0"/>
              <a:buChar char="●"/>
            </a:pPr>
            <a:r>
              <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Peer-to peer coaching</a:t>
            </a:r>
            <a:r>
              <a:rPr lang="en-US" sz="240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 before and during the implementation of the small grant scheme.</a:t>
            </a:r>
          </a:p>
          <a:p>
            <a:pPr>
              <a:buClr>
                <a:srgbClr val="000CFF"/>
              </a:buClr>
            </a:pPr>
            <a:endParaRPr lang="en-US" sz="240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endParaRPr>
          </a:p>
          <a:p>
            <a:pPr marL="285750" indent="-285750">
              <a:buClr>
                <a:srgbClr val="000CFF"/>
              </a:buClr>
              <a:buFont typeface="Calibri" panose="020F0502020204030204" pitchFamily="34" charset="0"/>
              <a:buChar char="●"/>
            </a:pPr>
            <a:r>
              <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Trainings, workshops and peer-to-peer coaching</a:t>
            </a:r>
            <a:r>
              <a:rPr lang="en-US" sz="240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 </a:t>
            </a:r>
            <a:r>
              <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sessions</a:t>
            </a:r>
            <a:r>
              <a:rPr lang="en-US" sz="240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 on advocacy and relevant EU policies and laws related to civic space and rule of law. </a:t>
            </a:r>
          </a:p>
          <a:p>
            <a:pPr marL="285750" indent="-285750">
              <a:buClr>
                <a:srgbClr val="000CFF"/>
              </a:buClr>
              <a:buFont typeface="Calibri" panose="020F0502020204030204" pitchFamily="34" charset="0"/>
              <a:buChar char="●"/>
            </a:pPr>
            <a:endParaRPr lang="en-US" sz="240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endParaRPr>
          </a:p>
          <a:p>
            <a:pPr marL="285750" indent="-285750" algn="just">
              <a:buClr>
                <a:srgbClr val="000CFF"/>
              </a:buClr>
              <a:buFont typeface="Calibri" panose="020F0502020204030204" pitchFamily="34" charset="0"/>
              <a:buChar char="●"/>
            </a:pPr>
            <a:r>
              <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Visibility activities to amplify the voices of grass roots </a:t>
            </a:r>
            <a:r>
              <a:rPr lang="en-US" sz="2400" b="1" err="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organisations</a:t>
            </a:r>
            <a:r>
              <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 </a:t>
            </a:r>
          </a:p>
          <a:p>
            <a:pPr marL="285750" indent="-285750">
              <a:buClr>
                <a:srgbClr val="000CFF"/>
              </a:buClr>
              <a:buFont typeface="Calibri" panose="020F0502020204030204" pitchFamily="34" charset="0"/>
              <a:buChar char="●"/>
            </a:pPr>
            <a:endParaRPr lang="en-US" sz="2400" b="1">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endParaRPr>
          </a:p>
          <a:p>
            <a:pPr>
              <a:buClr>
                <a:srgbClr val="000CFF"/>
              </a:buClr>
            </a:pPr>
            <a:endParaRPr lang="en-US" sz="200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000CFF"/>
              </a:buClr>
              <a:buFont typeface="Calibri" panose="020F0502020204030204" pitchFamily="34" charset="0"/>
              <a:buChar char="●"/>
            </a:pPr>
            <a:endParaRPr lang="en-US" sz="2400"/>
          </a:p>
          <a:p>
            <a:pPr marL="285750" indent="-285750">
              <a:buClr>
                <a:srgbClr val="000CFF"/>
              </a:buClr>
              <a:buFont typeface="Calibri" panose="020F0502020204030204" pitchFamily="34" charset="0"/>
              <a:buChar char="●"/>
            </a:pPr>
            <a:endParaRPr lang="en-US" sz="2400"/>
          </a:p>
        </p:txBody>
      </p:sp>
    </p:spTree>
    <p:extLst>
      <p:ext uri="{BB962C8B-B14F-4D97-AF65-F5344CB8AC3E}">
        <p14:creationId xmlns:p14="http://schemas.microsoft.com/office/powerpoint/2010/main" val="417602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501" y="844721"/>
            <a:ext cx="3281299" cy="166341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691743" y="5148278"/>
            <a:ext cx="2942504" cy="1832970"/>
          </a:xfrm>
          <a:prstGeom prst="rect">
            <a:avLst/>
          </a:prstGeom>
        </p:spPr>
      </p:pic>
      <p:pic>
        <p:nvPicPr>
          <p:cNvPr id="4" name="图片 3" descr="logosc5d0aff4139c3f1.06199803"/>
          <p:cNvPicPr/>
          <p:nvPr/>
        </p:nvPicPr>
        <p:blipFill>
          <a:blip r:embed="rId5"/>
          <a:stretch>
            <a:fillRect/>
          </a:stretch>
        </p:blipFill>
        <p:spPr>
          <a:xfrm>
            <a:off x="4713649" y="4322508"/>
            <a:ext cx="4312811" cy="3093948"/>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8611454" y="5440662"/>
            <a:ext cx="3164880" cy="1070402"/>
          </a:xfrm>
          <a:prstGeom prst="rect">
            <a:avLst/>
          </a:prstGeom>
        </p:spPr>
      </p:pic>
      <p:sp>
        <p:nvSpPr>
          <p:cNvPr id="2" name="Rectangle 1"/>
          <p:cNvSpPr/>
          <p:nvPr/>
        </p:nvSpPr>
        <p:spPr>
          <a:xfrm>
            <a:off x="2377365" y="2875958"/>
            <a:ext cx="9337570" cy="1446550"/>
          </a:xfrm>
          <a:prstGeom prst="rect">
            <a:avLst/>
          </a:prstGeom>
        </p:spPr>
        <p:txBody>
          <a:bodyPr wrap="square">
            <a:spAutoFit/>
          </a:bodyPr>
          <a:lstStyle/>
          <a:p>
            <a:pPr algn="ctr"/>
            <a:r>
              <a:rPr lang="en-US" sz="4400" b="1">
                <a:solidFill>
                  <a:srgbClr val="0B64F5"/>
                </a:solidFill>
                <a:latin typeface="Source Sans Pro" panose="020B0503030403020204" pitchFamily="34" charset="0"/>
                <a:ea typeface="Source Sans Pro" panose="020B0503030403020204" pitchFamily="34" charset="0"/>
              </a:rPr>
              <a:t>How to develop a successful proposal? </a:t>
            </a:r>
            <a:endParaRPr lang="en-US" sz="4400" b="1">
              <a:solidFill>
                <a:srgbClr val="0B64F5"/>
              </a:solidFill>
            </a:endParaRPr>
          </a:p>
        </p:txBody>
      </p:sp>
      <p:sp>
        <p:nvSpPr>
          <p:cNvPr id="8" name="Rectangle 7"/>
          <p:cNvSpPr/>
          <p:nvPr/>
        </p:nvSpPr>
        <p:spPr>
          <a:xfrm>
            <a:off x="-1" y="-32815"/>
            <a:ext cx="2496065"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96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83" y="268754"/>
            <a:ext cx="8997392" cy="1081835"/>
          </a:xfrm>
        </p:spPr>
        <p:txBody>
          <a:bodyPr>
            <a:noAutofit/>
          </a:bodyPr>
          <a:lstStyle/>
          <a:p>
            <a:r>
              <a:rPr lang="nl-NL" sz="4000" b="1" err="1">
                <a:solidFill>
                  <a:srgbClr val="0B64F5"/>
                </a:solidFill>
                <a:latin typeface="Source Sans Pro" panose="020B0503030403020204" pitchFamily="34" charset="0"/>
                <a:ea typeface="Source Sans Pro" panose="020B0503030403020204" pitchFamily="34" charset="0"/>
                <a:cs typeface="+mn-cs"/>
              </a:rPr>
              <a:t>Overview</a:t>
            </a:r>
            <a:r>
              <a:rPr lang="nl-NL" sz="4000" b="1">
                <a:solidFill>
                  <a:srgbClr val="0B64F5"/>
                </a:solidFill>
                <a:latin typeface="Source Sans Pro" panose="020B0503030403020204" pitchFamily="34" charset="0"/>
                <a:ea typeface="Source Sans Pro" panose="020B0503030403020204" pitchFamily="34" charset="0"/>
                <a:cs typeface="+mn-cs"/>
              </a:rPr>
              <a:t> and </a:t>
            </a:r>
            <a:r>
              <a:rPr lang="nl-NL" sz="4000" b="1" err="1">
                <a:solidFill>
                  <a:srgbClr val="0B64F5"/>
                </a:solidFill>
                <a:latin typeface="Source Sans Pro" panose="020B0503030403020204" pitchFamily="34" charset="0"/>
                <a:ea typeface="Source Sans Pro" panose="020B0503030403020204" pitchFamily="34" charset="0"/>
                <a:cs typeface="+mn-cs"/>
              </a:rPr>
              <a:t>objectives</a:t>
            </a:r>
            <a:r>
              <a:rPr lang="nl-NL" sz="4000" b="1">
                <a:solidFill>
                  <a:srgbClr val="0B64F5"/>
                </a:solidFill>
                <a:latin typeface="Source Sans Pro" panose="020B0503030403020204" pitchFamily="34" charset="0"/>
                <a:ea typeface="Source Sans Pro" panose="020B0503030403020204" pitchFamily="34" charset="0"/>
                <a:cs typeface="+mn-cs"/>
              </a:rPr>
              <a:t> of the call for </a:t>
            </a:r>
            <a:r>
              <a:rPr lang="nl-NL" sz="4000" b="1" err="1">
                <a:solidFill>
                  <a:srgbClr val="0B64F5"/>
                </a:solidFill>
                <a:latin typeface="Source Sans Pro" panose="020B0503030403020204" pitchFamily="34" charset="0"/>
                <a:ea typeface="Source Sans Pro" panose="020B0503030403020204" pitchFamily="34" charset="0"/>
                <a:cs typeface="+mn-cs"/>
              </a:rPr>
              <a:t>proposals</a:t>
            </a:r>
            <a:r>
              <a:rPr lang="nl-NL" b="1">
                <a:solidFill>
                  <a:srgbClr val="0B64F5"/>
                </a:solidFill>
                <a:latin typeface="Source Sans Pro" panose="020B0503030403020204" pitchFamily="34" charset="0"/>
                <a:ea typeface="Source Sans Pro" panose="020B0503030403020204" pitchFamily="34" charset="0"/>
                <a:cs typeface="+mn-cs"/>
              </a:rPr>
              <a:t>	</a:t>
            </a:r>
          </a:p>
        </p:txBody>
      </p:sp>
      <p:sp>
        <p:nvSpPr>
          <p:cNvPr id="3" name="Content Placeholder 2"/>
          <p:cNvSpPr>
            <a:spLocks noGrp="1"/>
          </p:cNvSpPr>
          <p:nvPr>
            <p:ph idx="1"/>
          </p:nvPr>
        </p:nvSpPr>
        <p:spPr>
          <a:xfrm>
            <a:off x="2817342" y="1652158"/>
            <a:ext cx="9250833" cy="5301091"/>
          </a:xfrm>
        </p:spPr>
        <p:txBody>
          <a:bodyPr>
            <a:normAutofit fontScale="62500" lnSpcReduction="20000"/>
          </a:bodyPr>
          <a:lstStyle/>
          <a:p>
            <a:r>
              <a:rPr lang="en-US">
                <a:latin typeface="Source Sans Pro" panose="020B0503030403020204" pitchFamily="34" charset="0"/>
                <a:ea typeface="Source Sans Pro" panose="020B0503030403020204" pitchFamily="34" charset="0"/>
              </a:rPr>
              <a:t>General objective: to enhance civil society’s response to new trends affecting democratic and civic space and civil society in the target countries. </a:t>
            </a:r>
          </a:p>
          <a:p>
            <a:r>
              <a:rPr lang="en-US" b="1">
                <a:solidFill>
                  <a:srgbClr val="0B64F5"/>
                </a:solidFill>
                <a:latin typeface="Source Sans Pro" panose="020B0503030403020204" pitchFamily="34" charset="0"/>
                <a:ea typeface="Source Sans Pro" panose="020B0503030403020204" pitchFamily="34" charset="0"/>
              </a:rPr>
              <a:t>Round 1: Call on monitoring, advocacy and coalition building</a:t>
            </a:r>
          </a:p>
          <a:p>
            <a:pPr lvl="1"/>
            <a:r>
              <a:rPr lang="en-US">
                <a:solidFill>
                  <a:srgbClr val="0B64F5"/>
                </a:solidFill>
                <a:latin typeface="Source Sans Pro" panose="020B0503030403020204" pitchFamily="34" charset="0"/>
                <a:ea typeface="Source Sans Pro" panose="020B0503030403020204" pitchFamily="34" charset="0"/>
              </a:rPr>
              <a:t>Main expected results: enhanced advocacy capacity, increased awareness and public engagement, strengthened organizational capacity, empowered marginalized groups, strengthened collaboration. </a:t>
            </a:r>
          </a:p>
          <a:p>
            <a:pPr lvl="1"/>
            <a:r>
              <a:rPr lang="en-US">
                <a:solidFill>
                  <a:srgbClr val="0B64F5"/>
                </a:solidFill>
                <a:latin typeface="Source Sans Pro" panose="020B0503030403020204" pitchFamily="34" charset="0"/>
                <a:ea typeface="Source Sans Pro" panose="020B0503030403020204" pitchFamily="34" charset="0"/>
              </a:rPr>
              <a:t>Main target group: (grass roots) CSOs working on environmental protection, anti-corruption or promoting and protecting women’s rights. </a:t>
            </a:r>
          </a:p>
          <a:p>
            <a:pPr lvl="1"/>
            <a:r>
              <a:rPr lang="en-US">
                <a:solidFill>
                  <a:srgbClr val="0B64F5"/>
                </a:solidFill>
                <a:latin typeface="Source Sans Pro" panose="020B0503030403020204" pitchFamily="34" charset="0"/>
                <a:ea typeface="Source Sans Pro" panose="020B0503030403020204" pitchFamily="34" charset="0"/>
              </a:rPr>
              <a:t>Max. 10 grants in between </a:t>
            </a:r>
            <a:r>
              <a:rPr lang="en-US" b="1" u="sng">
                <a:solidFill>
                  <a:srgbClr val="0B64F5"/>
                </a:solidFill>
                <a:latin typeface="Source Sans Pro" panose="020B0503030403020204" pitchFamily="34" charset="0"/>
                <a:ea typeface="Source Sans Pro" panose="020B0503030403020204" pitchFamily="34" charset="0"/>
              </a:rPr>
              <a:t>10.000 and 15.000 EUR for max 12 months</a:t>
            </a:r>
          </a:p>
          <a:p>
            <a:r>
              <a:rPr lang="en-US" b="1">
                <a:latin typeface="Source Sans Pro" panose="020B0503030403020204" pitchFamily="34" charset="0"/>
                <a:ea typeface="Source Sans Pro" panose="020B0503030403020204" pitchFamily="34" charset="0"/>
              </a:rPr>
              <a:t>Round 2: Call on coalition building (on local, regional and national level) and strategy development</a:t>
            </a:r>
          </a:p>
          <a:p>
            <a:pPr lvl="1"/>
            <a:r>
              <a:rPr lang="en-US">
                <a:latin typeface="Source Sans Pro" panose="020B0503030403020204" pitchFamily="34" charset="0"/>
                <a:ea typeface="Source Sans Pro" panose="020B0503030403020204" pitchFamily="34" charset="0"/>
              </a:rPr>
              <a:t>Main results: enhance coalition formation, robust strategy development, increased advocacy impact, capacity strengthening and knowledge sharing, promoting civic engagement. </a:t>
            </a:r>
          </a:p>
          <a:p>
            <a:pPr lvl="1"/>
            <a:r>
              <a:rPr lang="en-US">
                <a:latin typeface="Source Sans Pro" panose="020B0503030403020204" pitchFamily="34" charset="0"/>
                <a:ea typeface="Source Sans Pro" panose="020B0503030403020204" pitchFamily="34" charset="0"/>
              </a:rPr>
              <a:t>Main target group: CSOs working on national and regional level who (can) play a coordinating role with civil society and work with grass roots CSOs</a:t>
            </a:r>
          </a:p>
          <a:p>
            <a:pPr lvl="1"/>
            <a:r>
              <a:rPr lang="en-US">
                <a:latin typeface="Source Sans Pro" panose="020B0503030403020204" pitchFamily="34" charset="0"/>
                <a:ea typeface="Source Sans Pro" panose="020B0503030403020204" pitchFamily="34" charset="0"/>
              </a:rPr>
              <a:t>Max. 3 grants in between </a:t>
            </a:r>
            <a:r>
              <a:rPr lang="en-US" b="1" u="sng">
                <a:latin typeface="Source Sans Pro" panose="020B0503030403020204" pitchFamily="34" charset="0"/>
                <a:ea typeface="Source Sans Pro" panose="020B0503030403020204" pitchFamily="34" charset="0"/>
              </a:rPr>
              <a:t>30.000 and 40.000 EUR for max 18 months </a:t>
            </a:r>
          </a:p>
          <a:p>
            <a:r>
              <a:rPr lang="en-US" b="1">
                <a:latin typeface="Source Sans Pro" panose="020B0503030403020204" pitchFamily="34" charset="0"/>
                <a:ea typeface="Source Sans Pro" panose="020B0503030403020204" pitchFamily="34" charset="0"/>
              </a:rPr>
              <a:t>Round 3: call on enhancing communications and developing awareness raising</a:t>
            </a:r>
          </a:p>
          <a:p>
            <a:pPr lvl="1"/>
            <a:r>
              <a:rPr lang="en-US">
                <a:latin typeface="Source Sans Pro" panose="020B0503030403020204" pitchFamily="34" charset="0"/>
                <a:ea typeface="Source Sans Pro" panose="020B0503030403020204" pitchFamily="34" charset="0"/>
              </a:rPr>
              <a:t>Main results: enhanced communications capacity, increased awareness and public engagement, strengthened organizational capacity, empowered marginalized groups, strengthened collaboration. </a:t>
            </a:r>
          </a:p>
          <a:p>
            <a:pPr lvl="1"/>
            <a:r>
              <a:rPr lang="en-US">
                <a:latin typeface="Source Sans Pro" panose="020B0503030403020204" pitchFamily="34" charset="0"/>
                <a:ea typeface="Source Sans Pro" panose="020B0503030403020204" pitchFamily="34" charset="0"/>
              </a:rPr>
              <a:t>Main target group:(grass roots) CSOs working on environmental protection, anti-corruption or promoting and protecting women’s rights. </a:t>
            </a:r>
          </a:p>
          <a:p>
            <a:pPr lvl="1"/>
            <a:r>
              <a:rPr lang="en-US">
                <a:latin typeface="Source Sans Pro" panose="020B0503030403020204" pitchFamily="34" charset="0"/>
                <a:ea typeface="Source Sans Pro" panose="020B0503030403020204" pitchFamily="34" charset="0"/>
              </a:rPr>
              <a:t>Max. 10 grants in between </a:t>
            </a:r>
            <a:r>
              <a:rPr lang="en-US" b="1" u="sng">
                <a:latin typeface="Source Sans Pro" panose="020B0503030403020204" pitchFamily="34" charset="0"/>
                <a:ea typeface="Source Sans Pro" panose="020B0503030403020204" pitchFamily="34" charset="0"/>
              </a:rPr>
              <a:t>10.000 and 15.000 EUR for max 12 months</a:t>
            </a:r>
          </a:p>
          <a:p>
            <a:pPr lvl="1"/>
            <a:endParaRPr lang="en-US"/>
          </a:p>
          <a:p>
            <a:pPr lvl="1"/>
            <a:endParaRPr lang="en-US"/>
          </a:p>
        </p:txBody>
      </p:sp>
      <p:sp>
        <p:nvSpPr>
          <p:cNvPr id="4" name="Rectangle 3"/>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456467" y="-1118677"/>
            <a:ext cx="6380767" cy="6385488"/>
          </a:xfrm>
          <a:prstGeom prst="rect">
            <a:avLst/>
          </a:prstGeom>
          <a:noFill/>
        </p:spPr>
      </p:pic>
    </p:spTree>
    <p:extLst>
      <p:ext uri="{BB962C8B-B14F-4D97-AF65-F5344CB8AC3E}">
        <p14:creationId xmlns:p14="http://schemas.microsoft.com/office/powerpoint/2010/main" val="393536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273" y="-32815"/>
            <a:ext cx="10515600" cy="1325563"/>
          </a:xfrm>
        </p:spPr>
        <p:txBody>
          <a:bodyPr>
            <a:normAutofit/>
          </a:bodyPr>
          <a:lstStyle/>
          <a:p>
            <a:r>
              <a:rPr lang="nl-NL" sz="4000" b="1">
                <a:solidFill>
                  <a:srgbClr val="0B64F5"/>
                </a:solidFill>
                <a:latin typeface="Source Sans Pro" panose="020B0503030403020204" pitchFamily="34" charset="0"/>
                <a:ea typeface="Source Sans Pro" panose="020B0503030403020204" pitchFamily="34" charset="0"/>
                <a:cs typeface="+mn-cs"/>
              </a:rPr>
              <a:t>Evaluation criteria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828359"/>
              </p:ext>
            </p:extLst>
          </p:nvPr>
        </p:nvGraphicFramePr>
        <p:xfrm>
          <a:off x="3684947" y="1149925"/>
          <a:ext cx="7689635" cy="5074485"/>
        </p:xfrm>
        <a:graphic>
          <a:graphicData uri="http://schemas.openxmlformats.org/drawingml/2006/table">
            <a:tbl>
              <a:tblPr firstRow="1" firstCol="1" bandRow="1">
                <a:tableStyleId>{5940675A-B579-460E-94D1-54222C63F5DA}</a:tableStyleId>
              </a:tblPr>
              <a:tblGrid>
                <a:gridCol w="581483">
                  <a:extLst>
                    <a:ext uri="{9D8B030D-6E8A-4147-A177-3AD203B41FA5}">
                      <a16:colId xmlns:a16="http://schemas.microsoft.com/office/drawing/2014/main" val="151626763"/>
                    </a:ext>
                  </a:extLst>
                </a:gridCol>
                <a:gridCol w="5589693">
                  <a:extLst>
                    <a:ext uri="{9D8B030D-6E8A-4147-A177-3AD203B41FA5}">
                      <a16:colId xmlns:a16="http://schemas.microsoft.com/office/drawing/2014/main" val="3716367692"/>
                    </a:ext>
                  </a:extLst>
                </a:gridCol>
                <a:gridCol w="1518459">
                  <a:extLst>
                    <a:ext uri="{9D8B030D-6E8A-4147-A177-3AD203B41FA5}">
                      <a16:colId xmlns:a16="http://schemas.microsoft.com/office/drawing/2014/main" val="1374380479"/>
                    </a:ext>
                  </a:extLst>
                </a:gridCol>
              </a:tblGrid>
              <a:tr h="443088">
                <a:tc>
                  <a:txBody>
                    <a:bodyPr/>
                    <a:lstStyle/>
                    <a:p>
                      <a:pPr algn="l">
                        <a:lnSpc>
                          <a:spcPct val="115000"/>
                        </a:lnSpc>
                        <a:spcAft>
                          <a:spcPts val="0"/>
                        </a:spcAft>
                      </a:pPr>
                      <a:r>
                        <a:rPr lang="en-GB" sz="1000" b="1">
                          <a:effectLst/>
                        </a:rPr>
                        <a:t> </a:t>
                      </a:r>
                      <a:endParaRPr lang="nl-NL" sz="1000" b="1">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l">
                        <a:lnSpc>
                          <a:spcPct val="115000"/>
                        </a:lnSpc>
                        <a:spcAft>
                          <a:spcPts val="0"/>
                        </a:spcAft>
                      </a:pPr>
                      <a:r>
                        <a:rPr lang="en-GB" sz="1000" b="1">
                          <a:effectLst/>
                        </a:rPr>
                        <a:t>Criteria </a:t>
                      </a:r>
                      <a:endParaRPr lang="nl-NL" sz="1000" b="1">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b="1">
                          <a:effectLst/>
                        </a:rPr>
                        <a:t>Maximum score</a:t>
                      </a:r>
                      <a:endParaRPr lang="nl-NL" sz="1000" b="1">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2499830725"/>
                  </a:ext>
                </a:extLst>
              </a:tr>
              <a:tr h="443088">
                <a:tc>
                  <a:txBody>
                    <a:bodyPr/>
                    <a:lstStyle/>
                    <a:p>
                      <a:pPr algn="ctr">
                        <a:lnSpc>
                          <a:spcPct val="115000"/>
                        </a:lnSpc>
                        <a:spcAft>
                          <a:spcPts val="0"/>
                        </a:spcAft>
                      </a:pPr>
                      <a:r>
                        <a:rPr lang="en-GB" sz="1000">
                          <a:effectLst/>
                        </a:rPr>
                        <a:t>1</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l">
                        <a:lnSpc>
                          <a:spcPct val="115000"/>
                        </a:lnSpc>
                        <a:spcAft>
                          <a:spcPts val="0"/>
                        </a:spcAft>
                      </a:pPr>
                      <a:r>
                        <a:rPr lang="en-GB" sz="1000">
                          <a:effectLst/>
                        </a:rPr>
                        <a:t>How relevant is the proposal to the objectives and priorities of the call for proposals?</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20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4077617139"/>
                  </a:ext>
                </a:extLst>
              </a:tr>
              <a:tr h="443088">
                <a:tc>
                  <a:txBody>
                    <a:bodyPr/>
                    <a:lstStyle/>
                    <a:p>
                      <a:pPr algn="ctr">
                        <a:lnSpc>
                          <a:spcPct val="115000"/>
                        </a:lnSpc>
                        <a:spcAft>
                          <a:spcPts val="0"/>
                        </a:spcAft>
                      </a:pPr>
                      <a:r>
                        <a:rPr lang="en-GB" sz="1000">
                          <a:effectLst/>
                        </a:rPr>
                        <a:t>2</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l">
                        <a:lnSpc>
                          <a:spcPct val="115000"/>
                        </a:lnSpc>
                        <a:spcAft>
                          <a:spcPts val="0"/>
                        </a:spcAft>
                      </a:pPr>
                      <a:r>
                        <a:rPr lang="en-GB" sz="1000">
                          <a:effectLst/>
                        </a:rPr>
                        <a:t>How relevant is the proposal to the particular needs and constraints of the target groups?</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20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3007021234"/>
                  </a:ext>
                </a:extLst>
              </a:tr>
              <a:tr h="1071170">
                <a:tc>
                  <a:txBody>
                    <a:bodyPr/>
                    <a:lstStyle/>
                    <a:p>
                      <a:pPr algn="ctr">
                        <a:lnSpc>
                          <a:spcPct val="115000"/>
                        </a:lnSpc>
                        <a:spcAft>
                          <a:spcPts val="0"/>
                        </a:spcAft>
                      </a:pPr>
                      <a:r>
                        <a:rPr lang="en-GB" sz="1000">
                          <a:effectLst/>
                        </a:rPr>
                        <a:t>3</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l">
                        <a:lnSpc>
                          <a:spcPct val="115000"/>
                        </a:lnSpc>
                        <a:spcAft>
                          <a:spcPts val="0"/>
                        </a:spcAft>
                      </a:pPr>
                      <a:r>
                        <a:rPr lang="en-GB" sz="1000">
                          <a:effectLst/>
                        </a:rPr>
                        <a:t>How coherent is the design of the action? Does the proposal indicate the expected results to be achieved by the action? Does the intervention logic explain the rationale to achieve the expected results? Are the activities proposed appropriate, practical, and consistent with the envisaged outcome(s)?</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15</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3040269956"/>
                  </a:ext>
                </a:extLst>
              </a:tr>
              <a:tr h="443088">
                <a:tc>
                  <a:txBody>
                    <a:bodyPr/>
                    <a:lstStyle/>
                    <a:p>
                      <a:pPr algn="ctr">
                        <a:lnSpc>
                          <a:spcPct val="115000"/>
                        </a:lnSpc>
                        <a:spcAft>
                          <a:spcPts val="0"/>
                        </a:spcAft>
                      </a:pPr>
                      <a:r>
                        <a:rPr lang="en-GB" sz="1000">
                          <a:effectLst/>
                        </a:rPr>
                        <a:t>4</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l">
                        <a:lnSpc>
                          <a:spcPct val="115000"/>
                        </a:lnSpc>
                        <a:spcAft>
                          <a:spcPts val="0"/>
                        </a:spcAft>
                      </a:pPr>
                      <a:r>
                        <a:rPr lang="en-GB" sz="1000">
                          <a:effectLst/>
                        </a:rPr>
                        <a:t>Is the action plan for implementing the action clear and feasible? Is the timeline realistic?</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10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842023478"/>
                  </a:ext>
                </a:extLst>
              </a:tr>
              <a:tr h="443088">
                <a:tc>
                  <a:txBody>
                    <a:bodyPr/>
                    <a:lstStyle/>
                    <a:p>
                      <a:pPr algn="ctr">
                        <a:lnSpc>
                          <a:spcPct val="115000"/>
                        </a:lnSpc>
                        <a:spcAft>
                          <a:spcPts val="0"/>
                        </a:spcAft>
                      </a:pPr>
                      <a:r>
                        <a:rPr lang="en-GB" sz="1000">
                          <a:effectLst/>
                        </a:rPr>
                        <a:t>5</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just">
                        <a:lnSpc>
                          <a:spcPct val="115000"/>
                        </a:lnSpc>
                        <a:spcAft>
                          <a:spcPts val="0"/>
                        </a:spcAft>
                      </a:pPr>
                      <a:r>
                        <a:rPr lang="en-GB" sz="1000">
                          <a:effectLst/>
                        </a:rPr>
                        <a:t>Does the proposal include an effective and efficient monitoring system?</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10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3177347498"/>
                  </a:ext>
                </a:extLst>
              </a:tr>
              <a:tr h="443088">
                <a:tc>
                  <a:txBody>
                    <a:bodyPr/>
                    <a:lstStyle/>
                    <a:p>
                      <a:pPr algn="ctr">
                        <a:lnSpc>
                          <a:spcPct val="115000"/>
                        </a:lnSpc>
                        <a:spcAft>
                          <a:spcPts val="0"/>
                        </a:spcAft>
                      </a:pPr>
                      <a:r>
                        <a:rPr lang="en-GB" sz="1000">
                          <a:effectLst/>
                        </a:rPr>
                        <a:t>6</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just">
                        <a:lnSpc>
                          <a:spcPct val="115000"/>
                        </a:lnSpc>
                        <a:spcAft>
                          <a:spcPts val="0"/>
                        </a:spcAft>
                      </a:pPr>
                      <a:r>
                        <a:rPr lang="en-GB" sz="1000">
                          <a:effectLst/>
                        </a:rPr>
                        <a:t>Realistic and feasible budget (Are the activities appropriately reflected in the budget?)</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10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2803429338"/>
                  </a:ext>
                </a:extLst>
              </a:tr>
              <a:tr h="443088">
                <a:tc>
                  <a:txBody>
                    <a:bodyPr/>
                    <a:lstStyle/>
                    <a:p>
                      <a:pPr algn="ctr">
                        <a:lnSpc>
                          <a:spcPct val="115000"/>
                        </a:lnSpc>
                        <a:spcAft>
                          <a:spcPts val="0"/>
                        </a:spcAft>
                      </a:pPr>
                      <a:r>
                        <a:rPr lang="en-GB" sz="1000">
                          <a:effectLst/>
                        </a:rPr>
                        <a:t>7</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just">
                        <a:lnSpc>
                          <a:spcPct val="115000"/>
                        </a:lnSpc>
                        <a:spcAft>
                          <a:spcPts val="0"/>
                        </a:spcAft>
                      </a:pPr>
                      <a:r>
                        <a:rPr lang="en-GB" sz="1000">
                          <a:effectLst/>
                        </a:rPr>
                        <a:t>Analysis of risks and mitigation measures</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5</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4150678579"/>
                  </a:ext>
                </a:extLst>
              </a:tr>
              <a:tr h="443088">
                <a:tc>
                  <a:txBody>
                    <a:bodyPr/>
                    <a:lstStyle/>
                    <a:p>
                      <a:pPr algn="ctr">
                        <a:lnSpc>
                          <a:spcPct val="115000"/>
                        </a:lnSpc>
                        <a:spcAft>
                          <a:spcPts val="0"/>
                        </a:spcAft>
                      </a:pPr>
                      <a:r>
                        <a:rPr lang="en-GB" sz="1000">
                          <a:effectLst/>
                        </a:rPr>
                        <a:t>8</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just">
                        <a:lnSpc>
                          <a:spcPct val="115000"/>
                        </a:lnSpc>
                        <a:spcAft>
                          <a:spcPts val="0"/>
                        </a:spcAft>
                      </a:pPr>
                      <a:r>
                        <a:rPr lang="en-GB" sz="1000">
                          <a:effectLst/>
                        </a:rPr>
                        <a:t>Sustainability of activities after the end of the project</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a:txBody>
                    <a:bodyPr/>
                    <a:lstStyle/>
                    <a:p>
                      <a:pPr algn="ctr">
                        <a:lnSpc>
                          <a:spcPct val="115000"/>
                        </a:lnSpc>
                        <a:spcAft>
                          <a:spcPts val="0"/>
                        </a:spcAft>
                      </a:pPr>
                      <a:r>
                        <a:rPr lang="en-GB" sz="1000">
                          <a:effectLst/>
                        </a:rPr>
                        <a:t>10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3373024216"/>
                  </a:ext>
                </a:extLst>
              </a:tr>
              <a:tr h="458611">
                <a:tc gridSpan="2">
                  <a:txBody>
                    <a:bodyPr/>
                    <a:lstStyle/>
                    <a:p>
                      <a:pPr algn="l">
                        <a:lnSpc>
                          <a:spcPct val="115000"/>
                        </a:lnSpc>
                        <a:spcAft>
                          <a:spcPts val="0"/>
                        </a:spcAft>
                      </a:pPr>
                      <a:r>
                        <a:rPr lang="en-GB" sz="1000">
                          <a:effectLst/>
                        </a:rPr>
                        <a:t>Total:</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tc hMerge="1">
                  <a:txBody>
                    <a:bodyPr/>
                    <a:lstStyle/>
                    <a:p>
                      <a:endParaRPr lang="nl-NL"/>
                    </a:p>
                  </a:txBody>
                  <a:tcPr/>
                </a:tc>
                <a:tc>
                  <a:txBody>
                    <a:bodyPr/>
                    <a:lstStyle/>
                    <a:p>
                      <a:pPr algn="ctr">
                        <a:lnSpc>
                          <a:spcPct val="115000"/>
                        </a:lnSpc>
                        <a:spcAft>
                          <a:spcPts val="0"/>
                        </a:spcAft>
                      </a:pPr>
                      <a:r>
                        <a:rPr lang="en-GB" sz="1000">
                          <a:effectLst/>
                        </a:rPr>
                        <a:t>100</a:t>
                      </a:r>
                      <a:endParaRPr lang="nl-NL" sz="1000">
                        <a:effectLst/>
                        <a:latin typeface="Source Sans Pro" panose="020B0503030403020204" pitchFamily="34" charset="0"/>
                        <a:ea typeface="SimSun" panose="02010600030101010101" pitchFamily="2" charset="-122"/>
                        <a:cs typeface="Times New Roman" panose="02020603050405020304" pitchFamily="18" charset="0"/>
                      </a:endParaRPr>
                    </a:p>
                  </a:txBody>
                  <a:tcPr marL="59904" marR="59904" marT="0" marB="0" anchor="ctr"/>
                </a:tc>
                <a:extLst>
                  <a:ext uri="{0D108BD9-81ED-4DB2-BD59-A6C34878D82A}">
                    <a16:rowId xmlns:a16="http://schemas.microsoft.com/office/drawing/2014/main" val="3012753258"/>
                  </a:ext>
                </a:extLst>
              </a:tr>
            </a:tbl>
          </a:graphicData>
        </a:graphic>
      </p:graphicFrame>
      <p:sp>
        <p:nvSpPr>
          <p:cNvPr id="5" name="Rectangle 4"/>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409814" y="-1118677"/>
            <a:ext cx="6380767" cy="6385488"/>
          </a:xfrm>
          <a:prstGeom prst="rect">
            <a:avLst/>
          </a:prstGeom>
          <a:noFill/>
        </p:spPr>
      </p:pic>
    </p:spTree>
    <p:extLst>
      <p:ext uri="{BB962C8B-B14F-4D97-AF65-F5344CB8AC3E}">
        <p14:creationId xmlns:p14="http://schemas.microsoft.com/office/powerpoint/2010/main" val="28185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277" y="262216"/>
            <a:ext cx="10515600" cy="1325563"/>
          </a:xfrm>
        </p:spPr>
        <p:txBody>
          <a:bodyPr/>
          <a:lstStyle/>
          <a:p>
            <a:r>
              <a:rPr lang="nl-NL" sz="4000" b="1">
                <a:solidFill>
                  <a:srgbClr val="0B64F5"/>
                </a:solidFill>
                <a:latin typeface="Source Sans Pro" panose="020B0503030403020204" pitchFamily="34" charset="0"/>
                <a:ea typeface="Source Sans Pro" panose="020B0503030403020204" pitchFamily="34" charset="0"/>
                <a:cs typeface="+mn-cs"/>
              </a:rPr>
              <a:t>How to </a:t>
            </a:r>
            <a:r>
              <a:rPr lang="nl-NL" sz="4000" b="1" err="1">
                <a:solidFill>
                  <a:srgbClr val="0B64F5"/>
                </a:solidFill>
                <a:latin typeface="Source Sans Pro" panose="020B0503030403020204" pitchFamily="34" charset="0"/>
                <a:ea typeface="Source Sans Pro" panose="020B0503030403020204" pitchFamily="34" charset="0"/>
                <a:cs typeface="+mn-cs"/>
              </a:rPr>
              <a:t>apply</a:t>
            </a:r>
            <a:r>
              <a:rPr lang="nl-NL" sz="4000" b="1">
                <a:solidFill>
                  <a:srgbClr val="0B64F5"/>
                </a:solidFill>
                <a:latin typeface="Source Sans Pro" panose="020B0503030403020204" pitchFamily="34" charset="0"/>
                <a:ea typeface="Source Sans Pro" panose="020B0503030403020204" pitchFamily="34" charset="0"/>
                <a:cs typeface="+mn-cs"/>
              </a:rPr>
              <a:t>? </a:t>
            </a:r>
          </a:p>
        </p:txBody>
      </p:sp>
      <p:sp>
        <p:nvSpPr>
          <p:cNvPr id="3" name="Content Placeholder 2"/>
          <p:cNvSpPr>
            <a:spLocks noGrp="1"/>
          </p:cNvSpPr>
          <p:nvPr>
            <p:ph idx="1"/>
          </p:nvPr>
        </p:nvSpPr>
        <p:spPr>
          <a:xfrm>
            <a:off x="3268117" y="1715830"/>
            <a:ext cx="8300428" cy="4351338"/>
          </a:xfrm>
        </p:spPr>
        <p:txBody>
          <a:bodyPr/>
          <a:lstStyle/>
          <a:p>
            <a:r>
              <a:rPr lang="nl-NL" err="1">
                <a:latin typeface="Source Sans Pro" panose="020B0503030403020204" pitchFamily="34" charset="0"/>
                <a:ea typeface="Source Sans Pro" panose="020B0503030403020204" pitchFamily="34" charset="0"/>
              </a:rPr>
              <a:t>Following</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documents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need</a:t>
            </a:r>
            <a:r>
              <a:rPr lang="nl-NL">
                <a:latin typeface="Source Sans Pro" panose="020B0503030403020204" pitchFamily="34" charset="0"/>
                <a:ea typeface="Source Sans Pro" panose="020B0503030403020204" pitchFamily="34" charset="0"/>
              </a:rPr>
              <a:t> to </a:t>
            </a:r>
            <a:r>
              <a:rPr lang="nl-NL" err="1">
                <a:latin typeface="Source Sans Pro" panose="020B0503030403020204" pitchFamily="34" charset="0"/>
                <a:ea typeface="Source Sans Pro" panose="020B0503030403020204" pitchFamily="34" charset="0"/>
              </a:rPr>
              <a:t>be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submitted</a:t>
            </a:r>
            <a:endParaRPr lang="nl-NL">
              <a:latin typeface="Source Sans Pro" panose="020B0503030403020204" pitchFamily="34" charset="0"/>
              <a:ea typeface="Source Sans Pro" panose="020B0503030403020204" pitchFamily="34" charset="0"/>
            </a:endParaRPr>
          </a:p>
          <a:p>
            <a:pPr lvl="1"/>
            <a:r>
              <a:rPr lang="nl-NL" b="1">
                <a:latin typeface="Source Sans Pro" panose="020B0503030403020204" pitchFamily="34" charset="0"/>
                <a:ea typeface="Source Sans Pro" panose="020B0503030403020204" pitchFamily="34" charset="0"/>
              </a:rPr>
              <a:t>Application form (</a:t>
            </a:r>
            <a:r>
              <a:rPr lang="nl-NL" b="1" err="1">
                <a:latin typeface="Source Sans Pro" panose="020B0503030403020204" pitchFamily="34" charset="0"/>
                <a:ea typeface="Source Sans Pro" panose="020B0503030403020204" pitchFamily="34" charset="0"/>
              </a:rPr>
              <a:t>signed</a:t>
            </a:r>
            <a:r>
              <a:rPr lang="nl-NL" b="1">
                <a:latin typeface="Source Sans Pro" panose="020B0503030403020204" pitchFamily="34" charset="0"/>
                <a:ea typeface="Source Sans Pro" panose="020B0503030403020204" pitchFamily="34" charset="0"/>
              </a:rPr>
              <a:t>)</a:t>
            </a:r>
          </a:p>
          <a:p>
            <a:pPr lvl="1"/>
            <a:r>
              <a:rPr lang="nl-NL" b="1" err="1">
                <a:latin typeface="Source Sans Pro" panose="020B0503030403020204" pitchFamily="34" charset="0"/>
                <a:ea typeface="Source Sans Pro" panose="020B0503030403020204" pitchFamily="34" charset="0"/>
              </a:rPr>
              <a:t>Filled</a:t>
            </a:r>
            <a:r>
              <a:rPr lang="nl-NL" b="1">
                <a:latin typeface="Source Sans Pro" panose="020B0503030403020204" pitchFamily="34" charset="0"/>
                <a:ea typeface="Source Sans Pro" panose="020B0503030403020204" pitchFamily="34" charset="0"/>
              </a:rPr>
              <a:t> out budget form</a:t>
            </a:r>
          </a:p>
          <a:p>
            <a:pPr lvl="1"/>
            <a:r>
              <a:rPr lang="nl-NL" b="1" err="1">
                <a:latin typeface="Source Sans Pro" panose="020B0503030403020204" pitchFamily="34" charset="0"/>
                <a:ea typeface="Source Sans Pro" panose="020B0503030403020204" pitchFamily="34" charset="0"/>
              </a:rPr>
              <a:t>Proof</a:t>
            </a:r>
            <a:r>
              <a:rPr lang="nl-NL" b="1">
                <a:latin typeface="Source Sans Pro" panose="020B0503030403020204" pitchFamily="34" charset="0"/>
                <a:ea typeface="Source Sans Pro" panose="020B0503030403020204" pitchFamily="34" charset="0"/>
              </a:rPr>
              <a:t> of </a:t>
            </a:r>
            <a:r>
              <a:rPr lang="nl-NL" b="1" err="1">
                <a:latin typeface="Source Sans Pro" panose="020B0503030403020204" pitchFamily="34" charset="0"/>
                <a:ea typeface="Source Sans Pro" panose="020B0503030403020204" pitchFamily="34" charset="0"/>
              </a:rPr>
              <a:t>registation</a:t>
            </a:r>
            <a:r>
              <a:rPr lang="nl-NL" b="1">
                <a:latin typeface="Source Sans Pro" panose="020B0503030403020204" pitchFamily="34" charset="0"/>
                <a:ea typeface="Source Sans Pro" panose="020B0503030403020204" pitchFamily="34" charset="0"/>
              </a:rPr>
              <a:t> (</a:t>
            </a:r>
            <a:r>
              <a:rPr lang="nl-NL" b="1" err="1">
                <a:latin typeface="Source Sans Pro" panose="020B0503030403020204" pitchFamily="34" charset="0"/>
                <a:ea typeface="Source Sans Pro" panose="020B0503030403020204" pitchFamily="34" charset="0"/>
              </a:rPr>
              <a:t>registration</a:t>
            </a:r>
            <a:r>
              <a:rPr lang="nl-NL" b="1">
                <a:latin typeface="Source Sans Pro" panose="020B0503030403020204" pitchFamily="34" charset="0"/>
                <a:ea typeface="Source Sans Pro" panose="020B0503030403020204" pitchFamily="34" charset="0"/>
              </a:rPr>
              <a:t> </a:t>
            </a:r>
            <a:r>
              <a:rPr lang="nl-NL" b="1" err="1">
                <a:latin typeface="Source Sans Pro" panose="020B0503030403020204" pitchFamily="34" charset="0"/>
                <a:ea typeface="Source Sans Pro" panose="020B0503030403020204" pitchFamily="34" charset="0"/>
              </a:rPr>
              <a:t>certificate</a:t>
            </a:r>
            <a:r>
              <a:rPr lang="nl-NL" b="1">
                <a:latin typeface="Source Sans Pro" panose="020B0503030403020204" pitchFamily="34" charset="0"/>
                <a:ea typeface="Source Sans Pro" panose="020B0503030403020204" pitchFamily="34" charset="0"/>
              </a:rPr>
              <a:t> and/or </a:t>
            </a:r>
            <a:r>
              <a:rPr lang="nl-NL" b="1" err="1">
                <a:latin typeface="Source Sans Pro" panose="020B0503030403020204" pitchFamily="34" charset="0"/>
                <a:ea typeface="Source Sans Pro" panose="020B0503030403020204" pitchFamily="34" charset="0"/>
              </a:rPr>
              <a:t>statutes</a:t>
            </a:r>
            <a:r>
              <a:rPr lang="nl-NL" b="1">
                <a:latin typeface="Source Sans Pro" panose="020B0503030403020204" pitchFamily="34" charset="0"/>
                <a:ea typeface="Source Sans Pro" panose="020B0503030403020204" pitchFamily="34" charset="0"/>
              </a:rPr>
              <a:t> of the </a:t>
            </a:r>
            <a:r>
              <a:rPr lang="nl-NL" b="1" err="1">
                <a:latin typeface="Source Sans Pro" panose="020B0503030403020204" pitchFamily="34" charset="0"/>
                <a:ea typeface="Source Sans Pro" panose="020B0503030403020204" pitchFamily="34" charset="0"/>
              </a:rPr>
              <a:t>organisation</a:t>
            </a:r>
            <a:r>
              <a:rPr lang="nl-NL" b="1">
                <a:latin typeface="Source Sans Pro" panose="020B0503030403020204" pitchFamily="34" charset="0"/>
                <a:ea typeface="Source Sans Pro" panose="020B0503030403020204" pitchFamily="34" charset="0"/>
              </a:rPr>
              <a:t>)</a:t>
            </a:r>
          </a:p>
          <a:p>
            <a:pPr lvl="1"/>
            <a:endParaRPr lang="nl-NL"/>
          </a:p>
          <a:p>
            <a:pPr lvl="1"/>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362666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615" y="501928"/>
            <a:ext cx="8016551" cy="1071790"/>
          </a:xfrm>
        </p:spPr>
        <p:txBody>
          <a:bodyPr>
            <a:noAutofit/>
          </a:bodyPr>
          <a:lstStyle/>
          <a:p>
            <a:r>
              <a:rPr lang="nl-NL" sz="4000" b="1" err="1">
                <a:solidFill>
                  <a:srgbClr val="0B64F5"/>
                </a:solidFill>
                <a:latin typeface="Source Sans Pro" panose="020B0503030403020204" pitchFamily="34" charset="0"/>
                <a:ea typeface="Source Sans Pro" panose="020B0503030403020204" pitchFamily="34" charset="0"/>
                <a:cs typeface="+mn-cs"/>
              </a:rPr>
              <a:t>Designing</a:t>
            </a:r>
            <a:r>
              <a:rPr lang="nl-NL" sz="4000" b="1">
                <a:solidFill>
                  <a:srgbClr val="0B64F5"/>
                </a:solidFill>
                <a:latin typeface="Source Sans Pro" panose="020B0503030403020204" pitchFamily="34" charset="0"/>
                <a:ea typeface="Source Sans Pro" panose="020B0503030403020204" pitchFamily="34" charset="0"/>
                <a:cs typeface="+mn-cs"/>
              </a:rPr>
              <a:t> </a:t>
            </a:r>
            <a:r>
              <a:rPr lang="nl-NL" sz="4000" b="1" err="1">
                <a:solidFill>
                  <a:srgbClr val="0B64F5"/>
                </a:solidFill>
                <a:latin typeface="Source Sans Pro" panose="020B0503030403020204" pitchFamily="34" charset="0"/>
                <a:ea typeface="Source Sans Pro" panose="020B0503030403020204" pitchFamily="34" charset="0"/>
                <a:cs typeface="+mn-cs"/>
              </a:rPr>
              <a:t>your</a:t>
            </a:r>
            <a:r>
              <a:rPr lang="nl-NL" sz="4000" b="1">
                <a:solidFill>
                  <a:srgbClr val="0B64F5"/>
                </a:solidFill>
                <a:latin typeface="Source Sans Pro" panose="020B0503030403020204" pitchFamily="34" charset="0"/>
                <a:ea typeface="Source Sans Pro" panose="020B0503030403020204" pitchFamily="34" charset="0"/>
                <a:cs typeface="+mn-cs"/>
              </a:rPr>
              <a:t> project: context and </a:t>
            </a:r>
            <a:r>
              <a:rPr lang="nl-NL" sz="4000" b="1" err="1">
                <a:solidFill>
                  <a:srgbClr val="0B64F5"/>
                </a:solidFill>
                <a:latin typeface="Source Sans Pro" panose="020B0503030403020204" pitchFamily="34" charset="0"/>
                <a:ea typeface="Source Sans Pro" panose="020B0503030403020204" pitchFamily="34" charset="0"/>
                <a:cs typeface="+mn-cs"/>
              </a:rPr>
              <a:t>needs</a:t>
            </a:r>
            <a:endParaRPr lang="nl-NL" sz="4000" b="1">
              <a:solidFill>
                <a:srgbClr val="0B64F5"/>
              </a:solidFill>
              <a:latin typeface="Source Sans Pro" panose="020B0503030403020204" pitchFamily="34" charset="0"/>
              <a:ea typeface="Source Sans Pro" panose="020B0503030403020204" pitchFamily="34" charset="0"/>
              <a:cs typeface="+mn-cs"/>
            </a:endParaRPr>
          </a:p>
        </p:txBody>
      </p:sp>
      <p:sp>
        <p:nvSpPr>
          <p:cNvPr id="3" name="Content Placeholder 2"/>
          <p:cNvSpPr>
            <a:spLocks noGrp="1"/>
          </p:cNvSpPr>
          <p:nvPr>
            <p:ph idx="1"/>
          </p:nvPr>
        </p:nvSpPr>
        <p:spPr>
          <a:xfrm>
            <a:off x="3431615" y="2083592"/>
            <a:ext cx="7046167" cy="2727714"/>
          </a:xfrm>
        </p:spPr>
        <p:txBody>
          <a:bodyPr>
            <a:normAutofit fontScale="40000" lnSpcReduction="20000"/>
          </a:bodyPr>
          <a:lstStyle/>
          <a:p>
            <a:r>
              <a:rPr lang="nl-NL" sz="5100" err="1">
                <a:latin typeface="Source Sans Pro" panose="020B0503030403020204" pitchFamily="34" charset="0"/>
                <a:ea typeface="Source Sans Pro" panose="020B0503030403020204" pitchFamily="34" charset="0"/>
              </a:rPr>
              <a:t>What</a:t>
            </a:r>
            <a:r>
              <a:rPr lang="nl-NL" sz="5100">
                <a:latin typeface="Source Sans Pro" panose="020B0503030403020204" pitchFamily="34" charset="0"/>
                <a:ea typeface="Source Sans Pro" panose="020B0503030403020204" pitchFamily="34" charset="0"/>
              </a:rPr>
              <a:t> is the issue </a:t>
            </a:r>
            <a:r>
              <a:rPr lang="nl-NL" sz="5100" err="1">
                <a:latin typeface="Source Sans Pro" panose="020B0503030403020204" pitchFamily="34" charset="0"/>
                <a:ea typeface="Source Sans Pro" panose="020B0503030403020204" pitchFamily="34" charset="0"/>
              </a:rPr>
              <a:t>you</a:t>
            </a:r>
            <a:r>
              <a:rPr lang="nl-NL" sz="5100">
                <a:latin typeface="Source Sans Pro" panose="020B0503030403020204" pitchFamily="34" charset="0"/>
                <a:ea typeface="Source Sans Pro" panose="020B0503030403020204" pitchFamily="34" charset="0"/>
              </a:rPr>
              <a:t> are </a:t>
            </a:r>
            <a:r>
              <a:rPr lang="nl-NL" sz="5100" err="1">
                <a:latin typeface="Source Sans Pro" panose="020B0503030403020204" pitchFamily="34" charset="0"/>
                <a:ea typeface="Source Sans Pro" panose="020B0503030403020204" pitchFamily="34" charset="0"/>
              </a:rPr>
              <a:t>addressing</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with</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your</a:t>
            </a:r>
            <a:r>
              <a:rPr lang="nl-NL" sz="5100">
                <a:latin typeface="Source Sans Pro" panose="020B0503030403020204" pitchFamily="34" charset="0"/>
                <a:ea typeface="Source Sans Pro" panose="020B0503030403020204" pitchFamily="34" charset="0"/>
              </a:rPr>
              <a:t> project and </a:t>
            </a:r>
            <a:r>
              <a:rPr lang="nl-NL" sz="5100" err="1">
                <a:latin typeface="Source Sans Pro" panose="020B0503030403020204" pitchFamily="34" charset="0"/>
                <a:ea typeface="Source Sans Pro" panose="020B0503030403020204" pitchFamily="34" charset="0"/>
              </a:rPr>
              <a:t>why</a:t>
            </a:r>
            <a:r>
              <a:rPr lang="nl-NL" sz="5100">
                <a:latin typeface="Source Sans Pro" panose="020B0503030403020204" pitchFamily="34" charset="0"/>
                <a:ea typeface="Source Sans Pro" panose="020B0503030403020204" pitchFamily="34" charset="0"/>
              </a:rPr>
              <a:t> is </a:t>
            </a:r>
            <a:r>
              <a:rPr lang="nl-NL" sz="5100" err="1">
                <a:latin typeface="Source Sans Pro" panose="020B0503030403020204" pitchFamily="34" charset="0"/>
                <a:ea typeface="Source Sans Pro" panose="020B0503030403020204" pitchFamily="34" charset="0"/>
              </a:rPr>
              <a:t>this</a:t>
            </a:r>
            <a:r>
              <a:rPr lang="nl-NL" sz="5100">
                <a:latin typeface="Source Sans Pro" panose="020B0503030403020204" pitchFamily="34" charset="0"/>
                <a:ea typeface="Source Sans Pro" panose="020B0503030403020204" pitchFamily="34" charset="0"/>
              </a:rPr>
              <a:t> relevant for the call for </a:t>
            </a:r>
            <a:r>
              <a:rPr lang="nl-NL" sz="5100" err="1">
                <a:latin typeface="Source Sans Pro" panose="020B0503030403020204" pitchFamily="34" charset="0"/>
                <a:ea typeface="Source Sans Pro" panose="020B0503030403020204" pitchFamily="34" charset="0"/>
              </a:rPr>
              <a:t>proposal</a:t>
            </a:r>
            <a:r>
              <a:rPr lang="nl-NL" sz="5100">
                <a:latin typeface="Source Sans Pro" panose="020B0503030403020204" pitchFamily="34" charset="0"/>
                <a:ea typeface="Source Sans Pro" panose="020B0503030403020204" pitchFamily="34" charset="0"/>
              </a:rPr>
              <a:t>? </a:t>
            </a:r>
          </a:p>
          <a:p>
            <a:r>
              <a:rPr lang="nl-NL" sz="5100" err="1">
                <a:latin typeface="Source Sans Pro" panose="020B0503030403020204" pitchFamily="34" charset="0"/>
                <a:ea typeface="Source Sans Pro" panose="020B0503030403020204" pitchFamily="34" charset="0"/>
              </a:rPr>
              <a:t>What</a:t>
            </a:r>
            <a:r>
              <a:rPr lang="nl-NL" sz="5100">
                <a:latin typeface="Source Sans Pro" panose="020B0503030403020204" pitchFamily="34" charset="0"/>
                <a:ea typeface="Source Sans Pro" panose="020B0503030403020204" pitchFamily="34" charset="0"/>
              </a:rPr>
              <a:t> are </a:t>
            </a:r>
            <a:r>
              <a:rPr lang="nl-NL" sz="5100" err="1">
                <a:latin typeface="Source Sans Pro" panose="020B0503030403020204" pitchFamily="34" charset="0"/>
                <a:ea typeface="Source Sans Pro" panose="020B0503030403020204" pitchFamily="34" charset="0"/>
              </a:rPr>
              <a:t>your</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main</a:t>
            </a:r>
            <a:r>
              <a:rPr lang="nl-NL" sz="5100">
                <a:latin typeface="Source Sans Pro" panose="020B0503030403020204" pitchFamily="34" charset="0"/>
                <a:ea typeface="Source Sans Pro" panose="020B0503030403020204" pitchFamily="34" charset="0"/>
              </a:rPr>
              <a:t> target </a:t>
            </a:r>
            <a:r>
              <a:rPr lang="nl-NL" sz="5100" err="1">
                <a:latin typeface="Source Sans Pro" panose="020B0503030403020204" pitchFamily="34" charset="0"/>
                <a:ea typeface="Source Sans Pro" panose="020B0503030403020204" pitchFamily="34" charset="0"/>
              </a:rPr>
              <a:t>groups</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whose</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behaviour</a:t>
            </a:r>
            <a:r>
              <a:rPr lang="nl-NL" sz="5100">
                <a:latin typeface="Source Sans Pro" panose="020B0503030403020204" pitchFamily="34" charset="0"/>
                <a:ea typeface="Source Sans Pro" panose="020B0503030403020204" pitchFamily="34" charset="0"/>
              </a:rPr>
              <a:t> do </a:t>
            </a:r>
            <a:r>
              <a:rPr lang="nl-NL" sz="5100" err="1">
                <a:latin typeface="Source Sans Pro" panose="020B0503030403020204" pitchFamily="34" charset="0"/>
                <a:ea typeface="Source Sans Pro" panose="020B0503030403020204" pitchFamily="34" charset="0"/>
              </a:rPr>
              <a:t>you</a:t>
            </a:r>
            <a:r>
              <a:rPr lang="nl-NL" sz="5100">
                <a:latin typeface="Source Sans Pro" panose="020B0503030403020204" pitchFamily="34" charset="0"/>
                <a:ea typeface="Source Sans Pro" panose="020B0503030403020204" pitchFamily="34" charset="0"/>
              </a:rPr>
              <a:t> want to change/ </a:t>
            </a:r>
            <a:r>
              <a:rPr lang="nl-NL" sz="5100" err="1">
                <a:latin typeface="Source Sans Pro" panose="020B0503030403020204" pitchFamily="34" charset="0"/>
                <a:ea typeface="Source Sans Pro" panose="020B0503030403020204" pitchFamily="34" charset="0"/>
              </a:rPr>
              <a:t>influence</a:t>
            </a:r>
            <a:r>
              <a:rPr lang="nl-NL" sz="5100">
                <a:latin typeface="Source Sans Pro" panose="020B0503030403020204" pitchFamily="34" charset="0"/>
                <a:ea typeface="Source Sans Pro" panose="020B0503030403020204" pitchFamily="34" charset="0"/>
              </a:rPr>
              <a:t>?)</a:t>
            </a:r>
          </a:p>
          <a:p>
            <a:r>
              <a:rPr lang="nl-NL" sz="5100" err="1">
                <a:latin typeface="Source Sans Pro" panose="020B0503030403020204" pitchFamily="34" charset="0"/>
                <a:ea typeface="Source Sans Pro" panose="020B0503030403020204" pitchFamily="34" charset="0"/>
              </a:rPr>
              <a:t>What</a:t>
            </a:r>
            <a:r>
              <a:rPr lang="nl-NL" sz="5100">
                <a:latin typeface="Source Sans Pro" panose="020B0503030403020204" pitchFamily="34" charset="0"/>
                <a:ea typeface="Source Sans Pro" panose="020B0503030403020204" pitchFamily="34" charset="0"/>
              </a:rPr>
              <a:t> are </a:t>
            </a:r>
            <a:r>
              <a:rPr lang="nl-NL" sz="5100" err="1">
                <a:latin typeface="Source Sans Pro" panose="020B0503030403020204" pitchFamily="34" charset="0"/>
                <a:ea typeface="Source Sans Pro" panose="020B0503030403020204" pitchFamily="34" charset="0"/>
              </a:rPr>
              <a:t>their</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needs</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interests</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Why</a:t>
            </a:r>
            <a:r>
              <a:rPr lang="nl-NL" sz="5100">
                <a:latin typeface="Source Sans Pro" panose="020B0503030403020204" pitchFamily="34" charset="0"/>
                <a:ea typeface="Source Sans Pro" panose="020B0503030403020204" pitchFamily="34" charset="0"/>
              </a:rPr>
              <a:t> is </a:t>
            </a:r>
            <a:r>
              <a:rPr lang="nl-NL" sz="5100" err="1">
                <a:latin typeface="Source Sans Pro" panose="020B0503030403020204" pitchFamily="34" charset="0"/>
                <a:ea typeface="Source Sans Pro" panose="020B0503030403020204" pitchFamily="34" charset="0"/>
              </a:rPr>
              <a:t>this</a:t>
            </a:r>
            <a:r>
              <a:rPr lang="nl-NL" sz="5100">
                <a:latin typeface="Source Sans Pro" panose="020B0503030403020204" pitchFamily="34" charset="0"/>
                <a:ea typeface="Source Sans Pro" panose="020B0503030403020204" pitchFamily="34" charset="0"/>
              </a:rPr>
              <a:t> project relevant for </a:t>
            </a:r>
            <a:r>
              <a:rPr lang="nl-NL" sz="5100" err="1">
                <a:latin typeface="Source Sans Pro" panose="020B0503030403020204" pitchFamily="34" charset="0"/>
                <a:ea typeface="Source Sans Pro" panose="020B0503030403020204" pitchFamily="34" charset="0"/>
              </a:rPr>
              <a:t>your</a:t>
            </a:r>
            <a:r>
              <a:rPr lang="nl-NL" sz="5100">
                <a:latin typeface="Source Sans Pro" panose="020B0503030403020204" pitchFamily="34" charset="0"/>
                <a:ea typeface="Source Sans Pro" panose="020B0503030403020204" pitchFamily="34" charset="0"/>
              </a:rPr>
              <a:t> target </a:t>
            </a:r>
            <a:r>
              <a:rPr lang="nl-NL" sz="5100" err="1">
                <a:latin typeface="Source Sans Pro" panose="020B0503030403020204" pitchFamily="34" charset="0"/>
                <a:ea typeface="Source Sans Pro" panose="020B0503030403020204" pitchFamily="34" charset="0"/>
              </a:rPr>
              <a:t>groups</a:t>
            </a:r>
            <a:r>
              <a:rPr lang="nl-NL" sz="5100">
                <a:latin typeface="Source Sans Pro" panose="020B0503030403020204" pitchFamily="34" charset="0"/>
                <a:ea typeface="Source Sans Pro" panose="020B0503030403020204" pitchFamily="34" charset="0"/>
              </a:rPr>
              <a:t>/ the project </a:t>
            </a:r>
            <a:r>
              <a:rPr lang="nl-NL" sz="5100" err="1">
                <a:latin typeface="Source Sans Pro" panose="020B0503030403020204" pitchFamily="34" charset="0"/>
                <a:ea typeface="Source Sans Pro" panose="020B0503030403020204" pitchFamily="34" charset="0"/>
              </a:rPr>
              <a:t>participants</a:t>
            </a:r>
            <a:r>
              <a:rPr lang="nl-NL" sz="5100">
                <a:latin typeface="Source Sans Pro" panose="020B0503030403020204" pitchFamily="34" charset="0"/>
                <a:ea typeface="Source Sans Pro" panose="020B0503030403020204" pitchFamily="34" charset="0"/>
              </a:rPr>
              <a:t>. </a:t>
            </a:r>
          </a:p>
          <a:p>
            <a:r>
              <a:rPr lang="nl-NL" sz="5100" err="1">
                <a:latin typeface="Source Sans Pro" panose="020B0503030403020204" pitchFamily="34" charset="0"/>
                <a:ea typeface="Source Sans Pro" panose="020B0503030403020204" pitchFamily="34" charset="0"/>
              </a:rPr>
              <a:t>Who</a:t>
            </a:r>
            <a:r>
              <a:rPr lang="nl-NL" sz="5100">
                <a:latin typeface="Source Sans Pro" panose="020B0503030403020204" pitchFamily="34" charset="0"/>
                <a:ea typeface="Source Sans Pro" panose="020B0503030403020204" pitchFamily="34" charset="0"/>
              </a:rPr>
              <a:t> are the </a:t>
            </a:r>
            <a:r>
              <a:rPr lang="nl-NL" sz="5100" err="1">
                <a:latin typeface="Source Sans Pro" panose="020B0503030403020204" pitchFamily="34" charset="0"/>
                <a:ea typeface="Source Sans Pro" panose="020B0503030403020204" pitchFamily="34" charset="0"/>
              </a:rPr>
              <a:t>other</a:t>
            </a:r>
            <a:r>
              <a:rPr lang="nl-NL" sz="5100">
                <a:latin typeface="Source Sans Pro" panose="020B0503030403020204" pitchFamily="34" charset="0"/>
                <a:ea typeface="Source Sans Pro" panose="020B0503030403020204" pitchFamily="34" charset="0"/>
              </a:rPr>
              <a:t> stakeholders and </a:t>
            </a:r>
            <a:r>
              <a:rPr lang="nl-NL" sz="5100" err="1">
                <a:latin typeface="Source Sans Pro" panose="020B0503030403020204" pitchFamily="34" charset="0"/>
                <a:ea typeface="Source Sans Pro" panose="020B0503030403020204" pitchFamily="34" charset="0"/>
              </a:rPr>
              <a:t>what</a:t>
            </a:r>
            <a:r>
              <a:rPr lang="nl-NL" sz="5100">
                <a:latin typeface="Source Sans Pro" panose="020B0503030403020204" pitchFamily="34" charset="0"/>
                <a:ea typeface="Source Sans Pro" panose="020B0503030403020204" pitchFamily="34" charset="0"/>
              </a:rPr>
              <a:t> are </a:t>
            </a:r>
            <a:r>
              <a:rPr lang="nl-NL" sz="5100" err="1">
                <a:latin typeface="Source Sans Pro" panose="020B0503030403020204" pitchFamily="34" charset="0"/>
                <a:ea typeface="Source Sans Pro" panose="020B0503030403020204" pitchFamily="34" charset="0"/>
              </a:rPr>
              <a:t>their</a:t>
            </a:r>
            <a:r>
              <a:rPr lang="nl-NL" sz="5100">
                <a:latin typeface="Source Sans Pro" panose="020B0503030403020204" pitchFamily="34" charset="0"/>
                <a:ea typeface="Source Sans Pro" panose="020B0503030403020204" pitchFamily="34" charset="0"/>
              </a:rPr>
              <a:t> </a:t>
            </a:r>
            <a:r>
              <a:rPr lang="nl-NL" sz="5100" err="1">
                <a:latin typeface="Source Sans Pro" panose="020B0503030403020204" pitchFamily="34" charset="0"/>
                <a:ea typeface="Source Sans Pro" panose="020B0503030403020204" pitchFamily="34" charset="0"/>
              </a:rPr>
              <a:t>interests</a:t>
            </a:r>
            <a:r>
              <a:rPr lang="nl-NL" sz="5100">
                <a:latin typeface="Source Sans Pro" panose="020B0503030403020204" pitchFamily="34" charset="0"/>
                <a:ea typeface="Source Sans Pro" panose="020B0503030403020204" pitchFamily="34" charset="0"/>
              </a:rPr>
              <a:t>? </a:t>
            </a:r>
          </a:p>
          <a:p>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187235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415" y="430440"/>
            <a:ext cx="8109857" cy="1043797"/>
          </a:xfrm>
        </p:spPr>
        <p:txBody>
          <a:bodyPr>
            <a:noAutofit/>
          </a:bodyPr>
          <a:lstStyle/>
          <a:p>
            <a:r>
              <a:rPr lang="nl-NL" sz="3600" b="1" err="1">
                <a:solidFill>
                  <a:srgbClr val="0B64F5"/>
                </a:solidFill>
                <a:latin typeface="Source Sans Pro" panose="020B0503030403020204" pitchFamily="34" charset="0"/>
                <a:ea typeface="Source Sans Pro" panose="020B0503030403020204" pitchFamily="34" charset="0"/>
                <a:cs typeface="+mn-cs"/>
              </a:rPr>
              <a:t>Designing</a:t>
            </a:r>
            <a:r>
              <a:rPr lang="nl-NL" sz="3600" b="1">
                <a:solidFill>
                  <a:srgbClr val="0B64F5"/>
                </a:solidFill>
                <a:latin typeface="Source Sans Pro" panose="020B0503030403020204" pitchFamily="34" charset="0"/>
                <a:ea typeface="Source Sans Pro" panose="020B0503030403020204" pitchFamily="34" charset="0"/>
                <a:cs typeface="+mn-cs"/>
              </a:rPr>
              <a:t> </a:t>
            </a:r>
            <a:r>
              <a:rPr lang="nl-NL" sz="3600" b="1" err="1">
                <a:solidFill>
                  <a:srgbClr val="0B64F5"/>
                </a:solidFill>
                <a:latin typeface="Source Sans Pro" panose="020B0503030403020204" pitchFamily="34" charset="0"/>
                <a:ea typeface="Source Sans Pro" panose="020B0503030403020204" pitchFamily="34" charset="0"/>
                <a:cs typeface="+mn-cs"/>
              </a:rPr>
              <a:t>your</a:t>
            </a:r>
            <a:r>
              <a:rPr lang="nl-NL" sz="3600" b="1">
                <a:solidFill>
                  <a:srgbClr val="0B64F5"/>
                </a:solidFill>
                <a:latin typeface="Source Sans Pro" panose="020B0503030403020204" pitchFamily="34" charset="0"/>
                <a:ea typeface="Source Sans Pro" panose="020B0503030403020204" pitchFamily="34" charset="0"/>
                <a:cs typeface="+mn-cs"/>
              </a:rPr>
              <a:t> project: </a:t>
            </a:r>
            <a:r>
              <a:rPr lang="nl-NL" sz="3600" b="1" err="1">
                <a:solidFill>
                  <a:srgbClr val="0B64F5"/>
                </a:solidFill>
                <a:latin typeface="Source Sans Pro" panose="020B0503030403020204" pitchFamily="34" charset="0"/>
                <a:ea typeface="Source Sans Pro" panose="020B0503030403020204" pitchFamily="34" charset="0"/>
                <a:cs typeface="+mn-cs"/>
              </a:rPr>
              <a:t>objectives</a:t>
            </a:r>
            <a:r>
              <a:rPr lang="nl-NL" sz="3600" b="1">
                <a:solidFill>
                  <a:srgbClr val="0B64F5"/>
                </a:solidFill>
                <a:latin typeface="Source Sans Pro" panose="020B0503030403020204" pitchFamily="34" charset="0"/>
                <a:ea typeface="Source Sans Pro" panose="020B0503030403020204" pitchFamily="34" charset="0"/>
                <a:cs typeface="+mn-cs"/>
              </a:rPr>
              <a:t>, </a:t>
            </a:r>
            <a:r>
              <a:rPr lang="nl-NL" sz="3600" b="1" err="1">
                <a:solidFill>
                  <a:srgbClr val="0B64F5"/>
                </a:solidFill>
                <a:latin typeface="Source Sans Pro" panose="020B0503030403020204" pitchFamily="34" charset="0"/>
                <a:ea typeface="Source Sans Pro" panose="020B0503030403020204" pitchFamily="34" charset="0"/>
                <a:cs typeface="+mn-cs"/>
              </a:rPr>
              <a:t>outcomes</a:t>
            </a:r>
            <a:r>
              <a:rPr lang="nl-NL" sz="3600" b="1">
                <a:solidFill>
                  <a:srgbClr val="0B64F5"/>
                </a:solidFill>
                <a:latin typeface="Source Sans Pro" panose="020B0503030403020204" pitchFamily="34" charset="0"/>
                <a:ea typeface="Source Sans Pro" panose="020B0503030403020204" pitchFamily="34" charset="0"/>
                <a:cs typeface="+mn-cs"/>
              </a:rPr>
              <a:t> and </a:t>
            </a:r>
            <a:r>
              <a:rPr lang="nl-NL" sz="3600" b="1" err="1">
                <a:solidFill>
                  <a:srgbClr val="0B64F5"/>
                </a:solidFill>
                <a:latin typeface="Source Sans Pro" panose="020B0503030403020204" pitchFamily="34" charset="0"/>
                <a:ea typeface="Source Sans Pro" panose="020B0503030403020204" pitchFamily="34" charset="0"/>
                <a:cs typeface="+mn-cs"/>
              </a:rPr>
              <a:t>activities</a:t>
            </a:r>
            <a:endParaRPr lang="nl-NL" sz="3600" b="1">
              <a:solidFill>
                <a:srgbClr val="0B64F5"/>
              </a:solidFill>
              <a:latin typeface="Source Sans Pro" panose="020B0503030403020204" pitchFamily="34" charset="0"/>
              <a:ea typeface="Source Sans Pro" panose="020B0503030403020204" pitchFamily="34" charset="0"/>
              <a:cs typeface="+mn-cs"/>
            </a:endParaRPr>
          </a:p>
        </p:txBody>
      </p:sp>
      <p:sp>
        <p:nvSpPr>
          <p:cNvPr id="3" name="Content Placeholder 2"/>
          <p:cNvSpPr>
            <a:spLocks noGrp="1"/>
          </p:cNvSpPr>
          <p:nvPr>
            <p:ph idx="1"/>
          </p:nvPr>
        </p:nvSpPr>
        <p:spPr>
          <a:xfrm>
            <a:off x="3301481" y="1778972"/>
            <a:ext cx="8818984" cy="4789779"/>
          </a:xfrm>
        </p:spPr>
        <p:txBody>
          <a:bodyPr>
            <a:normAutofit/>
          </a:bodyPr>
          <a:lstStyle/>
          <a:p>
            <a:r>
              <a:rPr lang="nl-NL" err="1">
                <a:latin typeface="Source Sans Pro" panose="020B0503030403020204" pitchFamily="34" charset="0"/>
                <a:ea typeface="Source Sans Pro" panose="020B0503030403020204" pitchFamily="34" charset="0"/>
              </a:rPr>
              <a:t>Specific</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objective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outcome</a:t>
            </a:r>
            <a:r>
              <a:rPr lang="nl-NL">
                <a:latin typeface="Source Sans Pro" panose="020B0503030403020204" pitchFamily="34" charset="0"/>
                <a:ea typeface="Source Sans Pro" panose="020B0503030403020204" pitchFamily="34" charset="0"/>
              </a:rPr>
              <a:t>: medium term changes in policy, </a:t>
            </a:r>
            <a:r>
              <a:rPr lang="nl-NL" err="1">
                <a:latin typeface="Source Sans Pro" panose="020B0503030403020204" pitchFamily="34" charset="0"/>
                <a:ea typeface="Source Sans Pro" panose="020B0503030403020204" pitchFamily="34" charset="0"/>
              </a:rPr>
              <a:t>practice</a:t>
            </a:r>
            <a:r>
              <a:rPr lang="nl-NL">
                <a:latin typeface="Source Sans Pro" panose="020B0503030403020204" pitchFamily="34" charset="0"/>
                <a:ea typeface="Source Sans Pro" panose="020B0503030403020204" pitchFamily="34" charset="0"/>
              </a:rPr>
              <a:t> or </a:t>
            </a:r>
            <a:r>
              <a:rPr lang="nl-NL" err="1">
                <a:latin typeface="Source Sans Pro" panose="020B0503030403020204" pitchFamily="34" charset="0"/>
                <a:ea typeface="Source Sans Pro" panose="020B0503030403020204" pitchFamily="34" charset="0"/>
              </a:rPr>
              <a:t>behaviour</a:t>
            </a:r>
            <a:r>
              <a:rPr lang="nl-NL">
                <a:latin typeface="Source Sans Pro" panose="020B0503030403020204" pitchFamily="34" charset="0"/>
                <a:ea typeface="Source Sans Pro" panose="020B0503030403020204" pitchFamily="34" charset="0"/>
              </a:rPr>
              <a:t> of the target </a:t>
            </a:r>
            <a:r>
              <a:rPr lang="nl-NL" err="1">
                <a:latin typeface="Source Sans Pro" panose="020B0503030403020204" pitchFamily="34" charset="0"/>
                <a:ea typeface="Source Sans Pro" panose="020B0503030403020204" pitchFamily="34" charset="0"/>
              </a:rPr>
              <a:t>groups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under</a:t>
            </a:r>
            <a:r>
              <a:rPr lang="nl-NL">
                <a:latin typeface="Source Sans Pro" panose="020B0503030403020204" pitchFamily="34" charset="0"/>
                <a:ea typeface="Source Sans Pro" panose="020B0503030403020204" pitchFamily="34" charset="0"/>
              </a:rPr>
              <a:t> control of the </a:t>
            </a:r>
            <a:r>
              <a:rPr lang="nl-NL" err="1">
                <a:latin typeface="Source Sans Pro" panose="020B0503030403020204" pitchFamily="34" charset="0"/>
                <a:ea typeface="Source Sans Pro" panose="020B0503030403020204" pitchFamily="34" charset="0"/>
              </a:rPr>
              <a:t>beneficiaries</a:t>
            </a:r>
            <a:endParaRPr lang="nl-NL">
              <a:latin typeface="Source Sans Pro" panose="020B0503030403020204" pitchFamily="34" charset="0"/>
              <a:ea typeface="Source Sans Pro" panose="020B0503030403020204" pitchFamily="34" charset="0"/>
            </a:endParaRPr>
          </a:p>
          <a:p>
            <a:r>
              <a:rPr lang="nl-NL" err="1">
                <a:latin typeface="Source Sans Pro" panose="020B0503030403020204" pitchFamily="34" charset="0"/>
                <a:ea typeface="Source Sans Pro" panose="020B0503030403020204" pitchFamily="34" charset="0"/>
              </a:rPr>
              <a:t>Activities</a:t>
            </a:r>
            <a:r>
              <a:rPr lang="nl-NL">
                <a:latin typeface="Source Sans Pro" panose="020B0503030403020204" pitchFamily="34" charset="0"/>
                <a:ea typeface="Source Sans Pro" panose="020B0503030403020204" pitchFamily="34" charset="0"/>
              </a:rPr>
              <a:t>: actions </a:t>
            </a:r>
            <a:r>
              <a:rPr lang="nl-NL" err="1">
                <a:latin typeface="Source Sans Pro" panose="020B0503030403020204" pitchFamily="34" charset="0"/>
                <a:ea typeface="Source Sans Pro" panose="020B0503030403020204" pitchFamily="34" charset="0"/>
              </a:rPr>
              <a:t>undertaken</a:t>
            </a:r>
            <a:r>
              <a:rPr lang="nl-NL">
                <a:latin typeface="Source Sans Pro" panose="020B0503030403020204" pitchFamily="34" charset="0"/>
                <a:ea typeface="Source Sans Pro" panose="020B0503030403020204" pitchFamily="34" charset="0"/>
              </a:rPr>
              <a:t> to </a:t>
            </a:r>
            <a:r>
              <a:rPr lang="nl-NL" err="1">
                <a:latin typeface="Source Sans Pro" panose="020B0503030403020204" pitchFamily="34" charset="0"/>
                <a:ea typeface="Source Sans Pro" panose="020B0503030403020204" pitchFamily="34" charset="0"/>
              </a:rPr>
              <a:t>achieve</a:t>
            </a:r>
            <a:r>
              <a:rPr lang="nl-NL">
                <a:latin typeface="Source Sans Pro" panose="020B0503030403020204" pitchFamily="34" charset="0"/>
                <a:ea typeface="Source Sans Pro" panose="020B0503030403020204" pitchFamily="34" charset="0"/>
              </a:rPr>
              <a:t> the </a:t>
            </a:r>
            <a:r>
              <a:rPr lang="nl-NL" err="1">
                <a:latin typeface="Source Sans Pro" panose="020B0503030403020204" pitchFamily="34" charset="0"/>
                <a:ea typeface="Source Sans Pro" panose="020B0503030403020204" pitchFamily="34" charset="0"/>
              </a:rPr>
              <a:t>outcome</a:t>
            </a:r>
            <a:r>
              <a:rPr lang="nl-NL">
                <a:latin typeface="Source Sans Pro" panose="020B0503030403020204" pitchFamily="34" charset="0"/>
                <a:ea typeface="Source Sans Pro" panose="020B0503030403020204" pitchFamily="34" charset="0"/>
              </a:rPr>
              <a:t>(s)</a:t>
            </a:r>
          </a:p>
          <a:p>
            <a:pPr lvl="1"/>
            <a:r>
              <a:rPr lang="nl-NL" err="1">
                <a:latin typeface="Source Sans Pro" panose="020B0503030403020204" pitchFamily="34" charset="0"/>
                <a:ea typeface="Source Sans Pro" panose="020B0503030403020204" pitchFamily="34" charset="0"/>
              </a:rPr>
              <a:t>Why</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what</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when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where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who</a:t>
            </a:r>
            <a:r>
              <a:rPr lang="nl-NL">
                <a:latin typeface="Source Sans Pro" panose="020B0503030403020204" pitchFamily="34" charset="0"/>
                <a:ea typeface="Source Sans Pro" panose="020B0503030403020204" pitchFamily="34" charset="0"/>
              </a:rPr>
              <a:t>?</a:t>
            </a:r>
          </a:p>
          <a:p>
            <a:r>
              <a:rPr lang="nl-NL">
                <a:latin typeface="Source Sans Pro" panose="020B0503030403020204" pitchFamily="34" charset="0"/>
                <a:ea typeface="Source Sans Pro" panose="020B0503030403020204" pitchFamily="34" charset="0"/>
              </a:rPr>
              <a:t>General </a:t>
            </a:r>
            <a:r>
              <a:rPr lang="nl-NL" err="1">
                <a:latin typeface="Source Sans Pro" panose="020B0503030403020204" pitchFamily="34" charset="0"/>
                <a:ea typeface="Source Sans Pro" panose="020B0503030403020204" pitchFamily="34" charset="0"/>
              </a:rPr>
              <a:t>objective</a:t>
            </a:r>
            <a:r>
              <a:rPr lang="nl-NL">
                <a:latin typeface="Source Sans Pro" panose="020B0503030403020204" pitchFamily="34" charset="0"/>
                <a:ea typeface="Source Sans Pro" panose="020B0503030403020204" pitchFamily="34" charset="0"/>
              </a:rPr>
              <a:t>: long term change </a:t>
            </a:r>
            <a:r>
              <a:rPr lang="nl-NL" err="1">
                <a:latin typeface="Source Sans Pro" panose="020B0503030403020204" pitchFamily="34" charset="0"/>
                <a:ea typeface="Source Sans Pro" panose="020B0503030403020204" pitchFamily="34" charset="0"/>
              </a:rPr>
              <a:t>which</a:t>
            </a:r>
            <a:r>
              <a:rPr lang="nl-NL">
                <a:latin typeface="Source Sans Pro" panose="020B0503030403020204" pitchFamily="34" charset="0"/>
                <a:ea typeface="Source Sans Pro" panose="020B0503030403020204" pitchFamily="34" charset="0"/>
              </a:rPr>
              <a:t> the action </a:t>
            </a:r>
            <a:r>
              <a:rPr lang="nl-NL" err="1">
                <a:latin typeface="Source Sans Pro" panose="020B0503030403020204" pitchFamily="34" charset="0"/>
                <a:ea typeface="Source Sans Pro" panose="020B0503030403020204" pitchFamily="34" charset="0"/>
              </a:rPr>
              <a:t>will</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contribute</a:t>
            </a:r>
            <a:r>
              <a:rPr lang="nl-NL">
                <a:latin typeface="Source Sans Pro" panose="020B0503030403020204" pitchFamily="34" charset="0"/>
                <a:ea typeface="Source Sans Pro" panose="020B0503030403020204" pitchFamily="34" charset="0"/>
              </a:rPr>
              <a:t> to, </a:t>
            </a:r>
            <a:r>
              <a:rPr lang="nl-NL" err="1">
                <a:latin typeface="Source Sans Pro" panose="020B0503030403020204" pitchFamily="34" charset="0"/>
                <a:ea typeface="Source Sans Pro" panose="020B0503030403020204" pitchFamily="34" charset="0"/>
              </a:rPr>
              <a:t>this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can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be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connected</a:t>
            </a:r>
            <a:r>
              <a:rPr lang="nl-NL">
                <a:latin typeface="Source Sans Pro" panose="020B0503030403020204" pitchFamily="34" charset="0"/>
                <a:ea typeface="Source Sans Pro" panose="020B0503030403020204" pitchFamily="34" charset="0"/>
              </a:rPr>
              <a:t> to the </a:t>
            </a:r>
            <a:r>
              <a:rPr lang="nl-NL" err="1">
                <a:latin typeface="Source Sans Pro" panose="020B0503030403020204" pitchFamily="34" charset="0"/>
                <a:ea typeface="Source Sans Pro" panose="020B0503030403020204" pitchFamily="34" charset="0"/>
              </a:rPr>
              <a:t>general</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objective</a:t>
            </a:r>
            <a:r>
              <a:rPr lang="nl-NL">
                <a:latin typeface="Source Sans Pro" panose="020B0503030403020204" pitchFamily="34" charset="0"/>
                <a:ea typeface="Source Sans Pro" panose="020B0503030403020204" pitchFamily="34" charset="0"/>
              </a:rPr>
              <a:t> of the call for </a:t>
            </a:r>
            <a:r>
              <a:rPr lang="nl-NL" err="1">
                <a:latin typeface="Source Sans Pro" panose="020B0503030403020204" pitchFamily="34" charset="0"/>
                <a:ea typeface="Source Sans Pro" panose="020B0503030403020204" pitchFamily="34" charset="0"/>
              </a:rPr>
              <a:t>proposals</a:t>
            </a:r>
            <a:r>
              <a:rPr lang="nl-NL">
                <a:latin typeface="Source Sans Pro" panose="020B0503030403020204" pitchFamily="34" charset="0"/>
                <a:ea typeface="Source Sans Pro" panose="020B0503030403020204" pitchFamily="34" charset="0"/>
              </a:rPr>
              <a:t>  </a:t>
            </a:r>
          </a:p>
          <a:p>
            <a:r>
              <a:rPr lang="nl-NL" err="1">
                <a:latin typeface="Source Sans Pro" panose="020B0503030403020204" pitchFamily="34" charset="0"/>
                <a:ea typeface="Source Sans Pro" panose="020B0503030403020204" pitchFamily="34" charset="0"/>
              </a:rPr>
              <a:t>Feasibility</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within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the</a:t>
            </a:r>
            <a:r>
              <a:rPr lang="nl-NL">
                <a:latin typeface="Source Sans Pro" panose="020B0503030403020204" pitchFamily="34" charset="0"/>
                <a:ea typeface="Source Sans Pro" panose="020B0503030403020204" pitchFamily="34" charset="0"/>
              </a:rPr>
              <a:t> time frame of </a:t>
            </a:r>
            <a:r>
              <a:rPr lang="nl-NL" err="1">
                <a:latin typeface="Source Sans Pro" panose="020B0503030403020204" pitchFamily="34" charset="0"/>
                <a:ea typeface="Source Sans Pro" panose="020B0503030403020204" pitchFamily="34" charset="0"/>
              </a:rPr>
              <a:t>the</a:t>
            </a:r>
            <a:r>
              <a:rPr lang="nl-NL">
                <a:latin typeface="Source Sans Pro" panose="020B0503030403020204" pitchFamily="34" charset="0"/>
                <a:ea typeface="Source Sans Pro" panose="020B0503030403020204" pitchFamily="34" charset="0"/>
              </a:rPr>
              <a:t> project, 12 </a:t>
            </a:r>
            <a:r>
              <a:rPr lang="nl-NL" err="1">
                <a:latin typeface="Source Sans Pro" panose="020B0503030403020204" pitchFamily="34" charset="0"/>
                <a:ea typeface="Source Sans Pro" panose="020B0503030403020204" pitchFamily="34" charset="0"/>
              </a:rPr>
              <a:t>to</a:t>
            </a:r>
            <a:r>
              <a:rPr lang="nl-NL">
                <a:latin typeface="Source Sans Pro" panose="020B0503030403020204" pitchFamily="34" charset="0"/>
                <a:ea typeface="Source Sans Pro" panose="020B0503030403020204" pitchFamily="34" charset="0"/>
              </a:rPr>
              <a:t> 18 </a:t>
            </a:r>
            <a:r>
              <a:rPr lang="nl-NL" err="1">
                <a:latin typeface="Source Sans Pro" panose="020B0503030403020204" pitchFamily="34" charset="0"/>
                <a:ea typeface="Source Sans Pro" panose="020B0503030403020204" pitchFamily="34" charset="0"/>
              </a:rPr>
              <a:t>months</a:t>
            </a:r>
            <a:r>
              <a:rPr lang="nl-NL">
                <a:latin typeface="Source Sans Pro" panose="020B0503030403020204" pitchFamily="34" charset="0"/>
                <a:ea typeface="Source Sans Pro" panose="020B0503030403020204" pitchFamily="34" charset="0"/>
              </a:rPr>
              <a:t>)</a:t>
            </a:r>
          </a:p>
          <a:p>
            <a:endParaRPr lang="nl-NL">
              <a:latin typeface="Source Sans Pro" panose="020B0503030403020204" pitchFamily="34" charset="0"/>
              <a:ea typeface="Source Sans Pro" panose="020B0503030403020204" pitchFamily="34" charset="0"/>
            </a:endParaRPr>
          </a:p>
          <a:p>
            <a:pPr lvl="1"/>
            <a:endParaRPr lang="nl-NL"/>
          </a:p>
          <a:p>
            <a:pPr lvl="1"/>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272867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b="1" err="1">
                <a:solidFill>
                  <a:srgbClr val="0B64F5"/>
                </a:solidFill>
                <a:latin typeface="Source Sans Pro" panose="020B0503030403020204" pitchFamily="34" charset="0"/>
                <a:ea typeface="Source Sans Pro" panose="020B0503030403020204" pitchFamily="34" charset="0"/>
                <a:cs typeface="+mn-cs"/>
              </a:rPr>
              <a:t>Example</a:t>
            </a:r>
            <a:r>
              <a:rPr lang="nl-NL" sz="3600" b="1">
                <a:solidFill>
                  <a:srgbClr val="0B64F5"/>
                </a:solidFill>
                <a:latin typeface="Source Sans Pro" panose="020B0503030403020204" pitchFamily="34" charset="0"/>
                <a:ea typeface="Source Sans Pro" panose="020B0503030403020204" pitchFamily="34" charset="0"/>
                <a:cs typeface="+mn-cs"/>
              </a:rPr>
              <a:t> project: </a:t>
            </a:r>
          </a:p>
        </p:txBody>
      </p:sp>
      <p:sp>
        <p:nvSpPr>
          <p:cNvPr id="3" name="Content Placeholder 2"/>
          <p:cNvSpPr>
            <a:spLocks noGrp="1"/>
          </p:cNvSpPr>
          <p:nvPr>
            <p:ph idx="1"/>
          </p:nvPr>
        </p:nvSpPr>
        <p:spPr>
          <a:xfrm>
            <a:off x="838200" y="1579852"/>
            <a:ext cx="10515600" cy="4877752"/>
          </a:xfrm>
        </p:spPr>
        <p:txBody>
          <a:bodyPr>
            <a:normAutofit fontScale="70000" lnSpcReduction="20000"/>
          </a:bodyPr>
          <a:lstStyle/>
          <a:p>
            <a:pPr marL="0" indent="0">
              <a:buNone/>
            </a:pPr>
            <a:r>
              <a:rPr lang="en-US">
                <a:latin typeface="Source Sans Pro" panose="020B0503030403020204" pitchFamily="34" charset="0"/>
                <a:ea typeface="Source Sans Pro" panose="020B0503030403020204" pitchFamily="34" charset="0"/>
              </a:rPr>
              <a:t>Problem: crisis situation x in region x is resulting in a lack of transparency and citizens involvement on side of authorities which increases the risk for corruption. On the other hand this corruption is decreasing trust of citizens in local authorities hampering an effective response to the crisis. This is further aggravated by misinformation. Community </a:t>
            </a:r>
            <a:r>
              <a:rPr lang="en-US" err="1">
                <a:latin typeface="Source Sans Pro" panose="020B0503030403020204" pitchFamily="34" charset="0"/>
                <a:ea typeface="Source Sans Pro" panose="020B0503030403020204" pitchFamily="34" charset="0"/>
              </a:rPr>
              <a:t>organisations</a:t>
            </a:r>
            <a:r>
              <a:rPr lang="en-US">
                <a:latin typeface="Source Sans Pro" panose="020B0503030403020204" pitchFamily="34" charset="0"/>
                <a:ea typeface="Source Sans Pro" panose="020B0503030403020204" pitchFamily="34" charset="0"/>
              </a:rPr>
              <a:t> and other CSOs are not effectively working together which makes mobilizing citizens more complicated. </a:t>
            </a:r>
          </a:p>
          <a:p>
            <a:pPr marL="0" indent="0">
              <a:buNone/>
            </a:pPr>
            <a:endParaRPr lang="nl-NL">
              <a:latin typeface="Source Sans Pro" panose="020B0503030403020204" pitchFamily="34" charset="0"/>
              <a:ea typeface="Source Sans Pro" panose="020B0503030403020204" pitchFamily="34" charset="0"/>
            </a:endParaRPr>
          </a:p>
          <a:p>
            <a:pPr marL="0" indent="0">
              <a:buNone/>
            </a:pPr>
            <a:r>
              <a:rPr lang="en-US">
                <a:latin typeface="Source Sans Pro" panose="020B0503030403020204" pitchFamily="34" charset="0"/>
                <a:ea typeface="Source Sans Pro" panose="020B0503030403020204" pitchFamily="34" charset="0"/>
              </a:rPr>
              <a:t>Goal: Creating an effective community-led response to counteract corruption during crisis x. </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Specific objective/ outcome 1:Strengthened communication and advocacy capacity to counter corruption and misinformation  </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Specific objective/outcome 2: Improved relations between government-community </a:t>
            </a:r>
            <a:r>
              <a:rPr lang="en-US" err="1">
                <a:latin typeface="Source Sans Pro" panose="020B0503030403020204" pitchFamily="34" charset="0"/>
                <a:ea typeface="Source Sans Pro" panose="020B0503030403020204" pitchFamily="34" charset="0"/>
              </a:rPr>
              <a:t>organisations</a:t>
            </a:r>
            <a:r>
              <a:rPr lang="en-US">
                <a:latin typeface="Source Sans Pro" panose="020B0503030403020204" pitchFamily="34" charset="0"/>
                <a:ea typeface="Source Sans Pro" panose="020B0503030403020204" pitchFamily="34" charset="0"/>
              </a:rPr>
              <a:t> and other stakeholders.   </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  Specific objective/ outcome 3: Better stability and protection of vulnerable groups of </a:t>
            </a:r>
            <a:r>
              <a:rPr lang="en-US" err="1">
                <a:latin typeface="Source Sans Pro" panose="020B0503030403020204" pitchFamily="34" charset="0"/>
                <a:ea typeface="Source Sans Pro" panose="020B0503030403020204" pitchFamily="34" charset="0"/>
              </a:rPr>
              <a:t>resisdents</a:t>
            </a:r>
            <a:r>
              <a:rPr lang="en-US">
                <a:latin typeface="Source Sans Pro" panose="020B0503030403020204" pitchFamily="34" charset="0"/>
                <a:ea typeface="Source Sans Pro" panose="020B0503030403020204" pitchFamily="34" charset="0"/>
              </a:rPr>
              <a:t> in rural communities in region x. </a:t>
            </a:r>
            <a:endParaRPr lang="nl-NL">
              <a:latin typeface="Source Sans Pro" panose="020B0503030403020204" pitchFamily="34" charset="0"/>
              <a:ea typeface="Source Sans Pro" panose="020B0503030403020204" pitchFamily="34" charset="0"/>
            </a:endParaRPr>
          </a:p>
          <a:p>
            <a:pPr marL="0" indent="0">
              <a:buNone/>
            </a:pPr>
            <a:r>
              <a:rPr lang="en-US">
                <a:latin typeface="Source Sans Pro" panose="020B0503030403020204" pitchFamily="34" charset="0"/>
                <a:ea typeface="Source Sans Pro" panose="020B0503030403020204" pitchFamily="34" charset="0"/>
              </a:rPr>
              <a:t>Activities: </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Education campaign and trainings for CSOs</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Coalition building activities between CSOs, local authorities and other stakeholders</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Monitoring of regulatory framework of partnerships of the local authorities</a:t>
            </a:r>
            <a:endParaRPr lang="nl-NL">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Amplifying the voices of vulnerable groups in policy. </a:t>
            </a:r>
            <a:endParaRPr lang="nl-NL">
              <a:latin typeface="Source Sans Pro" panose="020B0503030403020204" pitchFamily="34" charset="0"/>
              <a:ea typeface="Source Sans Pro" panose="020B0503030403020204" pitchFamily="34" charset="0"/>
            </a:endParaRPr>
          </a:p>
          <a:p>
            <a:endParaRPr lang="nl-NL"/>
          </a:p>
        </p:txBody>
      </p:sp>
    </p:spTree>
    <p:extLst>
      <p:ext uri="{BB962C8B-B14F-4D97-AF65-F5344CB8AC3E}">
        <p14:creationId xmlns:p14="http://schemas.microsoft.com/office/powerpoint/2010/main" val="91437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ogosc5d0aff4139c3f1.06199803"/>
          <p:cNvPicPr/>
          <p:nvPr/>
        </p:nvPicPr>
        <p:blipFill>
          <a:blip r:embed="rId3"/>
          <a:stretch>
            <a:fillRect/>
          </a:stretch>
        </p:blipFill>
        <p:spPr>
          <a:xfrm>
            <a:off x="1812848" y="-531975"/>
            <a:ext cx="8428151" cy="6742606"/>
          </a:xfrm>
          <a:prstGeom prst="rect">
            <a:avLst/>
          </a:prstGeom>
        </p:spPr>
      </p:pic>
      <p:pic>
        <p:nvPicPr>
          <p:cNvPr id="5"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749" y="5316901"/>
            <a:ext cx="2213940" cy="112233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8781159" y="5403663"/>
            <a:ext cx="2615292" cy="1035568"/>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4555672" y="5025030"/>
            <a:ext cx="2942504" cy="1832970"/>
          </a:xfrm>
          <a:prstGeom prst="rect">
            <a:avLst/>
          </a:prstGeom>
        </p:spPr>
      </p:pic>
    </p:spTree>
    <p:extLst>
      <p:ext uri="{BB962C8B-B14F-4D97-AF65-F5344CB8AC3E}">
        <p14:creationId xmlns:p14="http://schemas.microsoft.com/office/powerpoint/2010/main" val="291193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897" y="318606"/>
            <a:ext cx="10515600" cy="1325563"/>
          </a:xfrm>
        </p:spPr>
        <p:txBody>
          <a:bodyPr/>
          <a:lstStyle/>
          <a:p>
            <a:r>
              <a:rPr lang="nl-NL" sz="3600" b="1" err="1">
                <a:solidFill>
                  <a:srgbClr val="0B64F5"/>
                </a:solidFill>
                <a:latin typeface="Source Sans Pro" panose="020B0503030403020204" pitchFamily="34" charset="0"/>
                <a:ea typeface="Source Sans Pro" panose="020B0503030403020204" pitchFamily="34" charset="0"/>
                <a:cs typeface="+mn-cs"/>
              </a:rPr>
              <a:t>Eligible</a:t>
            </a:r>
            <a:r>
              <a:rPr lang="nl-NL" sz="3600" b="1">
                <a:solidFill>
                  <a:srgbClr val="0B64F5"/>
                </a:solidFill>
                <a:latin typeface="Source Sans Pro" panose="020B0503030403020204" pitchFamily="34" charset="0"/>
                <a:ea typeface="Source Sans Pro" panose="020B0503030403020204" pitchFamily="34" charset="0"/>
                <a:cs typeface="+mn-cs"/>
              </a:rPr>
              <a:t> </a:t>
            </a:r>
            <a:r>
              <a:rPr lang="nl-NL" sz="3600" b="1" err="1">
                <a:solidFill>
                  <a:srgbClr val="0B64F5"/>
                </a:solidFill>
                <a:latin typeface="Source Sans Pro" panose="020B0503030403020204" pitchFamily="34" charset="0"/>
                <a:ea typeface="Source Sans Pro" panose="020B0503030403020204" pitchFamily="34" charset="0"/>
                <a:cs typeface="+mn-cs"/>
              </a:rPr>
              <a:t>activities</a:t>
            </a:r>
            <a:r>
              <a:rPr lang="nl-NL" sz="3600" b="1">
                <a:solidFill>
                  <a:srgbClr val="0B64F5"/>
                </a:solidFill>
                <a:latin typeface="Source Sans Pro" panose="020B0503030403020204" pitchFamily="34" charset="0"/>
                <a:ea typeface="Source Sans Pro" panose="020B0503030403020204" pitchFamily="34" charset="0"/>
                <a:cs typeface="+mn-cs"/>
              </a:rPr>
              <a:t>: </a:t>
            </a:r>
            <a:r>
              <a:rPr lang="nl-NL" sz="3600" b="1" err="1">
                <a:solidFill>
                  <a:srgbClr val="0B64F5"/>
                </a:solidFill>
                <a:latin typeface="Source Sans Pro" panose="020B0503030403020204" pitchFamily="34" charset="0"/>
                <a:ea typeface="Source Sans Pro" panose="020B0503030403020204" pitchFamily="34" charset="0"/>
                <a:cs typeface="+mn-cs"/>
              </a:rPr>
              <a:t>Round</a:t>
            </a:r>
            <a:r>
              <a:rPr lang="nl-NL" sz="3600" b="1">
                <a:solidFill>
                  <a:srgbClr val="0B64F5"/>
                </a:solidFill>
                <a:latin typeface="Source Sans Pro" panose="020B0503030403020204" pitchFamily="34" charset="0"/>
                <a:ea typeface="Source Sans Pro" panose="020B0503030403020204" pitchFamily="34" charset="0"/>
                <a:cs typeface="+mn-cs"/>
              </a:rPr>
              <a:t> 1 </a:t>
            </a:r>
          </a:p>
        </p:txBody>
      </p:sp>
      <p:sp>
        <p:nvSpPr>
          <p:cNvPr id="3" name="Content Placeholder 2"/>
          <p:cNvSpPr>
            <a:spLocks noGrp="1"/>
          </p:cNvSpPr>
          <p:nvPr>
            <p:ph idx="1"/>
          </p:nvPr>
        </p:nvSpPr>
        <p:spPr>
          <a:xfrm>
            <a:off x="3261897" y="1812812"/>
            <a:ext cx="8445194" cy="4351338"/>
          </a:xfrm>
        </p:spPr>
        <p:txBody>
          <a:bodyPr>
            <a:normAutofit fontScale="85000" lnSpcReduction="20000"/>
          </a:bodyPr>
          <a:lstStyle/>
          <a:p>
            <a:pPr lvl="0"/>
            <a:r>
              <a:rPr lang="en-GB">
                <a:latin typeface="Source Sans Pro" panose="020B0503030403020204" pitchFamily="34" charset="0"/>
                <a:ea typeface="Source Sans Pro" panose="020B0503030403020204" pitchFamily="34" charset="0"/>
              </a:rPr>
              <a:t>Data collection on rights violations</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Publication of monitoring reports</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Development of monitoring methodology</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Developing an advocacy strategy</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Advocacy and lobby campaigns</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Stakeholder meetings</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Organising regional coordination meetings</a:t>
            </a:r>
            <a:endParaRPr lang="nl-NL">
              <a:latin typeface="Source Sans Pro" panose="020B0503030403020204" pitchFamily="34" charset="0"/>
              <a:ea typeface="Source Sans Pro" panose="020B0503030403020204" pitchFamily="34" charset="0"/>
            </a:endParaRPr>
          </a:p>
          <a:p>
            <a:pPr lvl="0"/>
            <a:r>
              <a:rPr lang="en-GB">
                <a:latin typeface="Source Sans Pro" panose="020B0503030403020204" pitchFamily="34" charset="0"/>
                <a:ea typeface="Source Sans Pro" panose="020B0503030403020204" pitchFamily="34" charset="0"/>
              </a:rPr>
              <a:t>Participation in coalition building activities</a:t>
            </a:r>
          </a:p>
          <a:p>
            <a:pPr lvl="0"/>
            <a:r>
              <a:rPr lang="en-GB">
                <a:latin typeface="Source Sans Pro" panose="020B0503030403020204" pitchFamily="34" charset="0"/>
                <a:ea typeface="Source Sans Pro" panose="020B0503030403020204" pitchFamily="34" charset="0"/>
              </a:rPr>
              <a:t>Smaller activities related to coalition building (</a:t>
            </a:r>
            <a:r>
              <a:rPr lang="en-GB" err="1">
                <a:latin typeface="Source Sans Pro" panose="020B0503030403020204" pitchFamily="34" charset="0"/>
                <a:ea typeface="Source Sans Pro" panose="020B0503030403020204" pitchFamily="34" charset="0"/>
              </a:rPr>
              <a:t>e.g</a:t>
            </a:r>
            <a:r>
              <a:rPr lang="en-GB">
                <a:latin typeface="Source Sans Pro" panose="020B0503030403020204" pitchFamily="34" charset="0"/>
                <a:ea typeface="Source Sans Pro" panose="020B0503030403020204" pitchFamily="34" charset="0"/>
              </a:rPr>
              <a:t> </a:t>
            </a:r>
            <a:r>
              <a:rPr lang="en-US"/>
              <a:t>stakeholder mapping and outreach, partnership networking events, training sessions or workshops to build the capacity of coalition members </a:t>
            </a:r>
            <a:r>
              <a:rPr lang="en-US" err="1"/>
              <a:t>etc</a:t>
            </a:r>
            <a:r>
              <a:rPr lang="en-US"/>
              <a:t>/ laying the foundations to formation of </a:t>
            </a:r>
            <a:r>
              <a:rPr lang="en-US" err="1"/>
              <a:t>coaltion</a:t>
            </a:r>
            <a:r>
              <a:rPr lang="en-US"/>
              <a:t>. </a:t>
            </a:r>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407109" y="-915189"/>
            <a:ext cx="6505213" cy="6385488"/>
          </a:xfrm>
          <a:prstGeom prst="rect">
            <a:avLst/>
          </a:prstGeom>
          <a:noFill/>
        </p:spPr>
      </p:pic>
    </p:spTree>
    <p:extLst>
      <p:ext uri="{BB962C8B-B14F-4D97-AF65-F5344CB8AC3E}">
        <p14:creationId xmlns:p14="http://schemas.microsoft.com/office/powerpoint/2010/main" val="155914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315" y="318606"/>
            <a:ext cx="10515600" cy="1325563"/>
          </a:xfrm>
        </p:spPr>
        <p:txBody>
          <a:bodyPr/>
          <a:lstStyle/>
          <a:p>
            <a:r>
              <a:rPr lang="nl-NL" b="1" err="1">
                <a:solidFill>
                  <a:srgbClr val="0B64F5"/>
                </a:solidFill>
                <a:latin typeface="Source Sans Pro" panose="020B0503030403020204" pitchFamily="34" charset="0"/>
                <a:ea typeface="Source Sans Pro" panose="020B0503030403020204" pitchFamily="34" charset="0"/>
              </a:rPr>
              <a:t>Eligible</a:t>
            </a:r>
            <a:r>
              <a:rPr lang="nl-NL" b="1">
                <a:solidFill>
                  <a:srgbClr val="0B64F5"/>
                </a:solidFill>
                <a:latin typeface="Source Sans Pro" panose="020B0503030403020204" pitchFamily="34" charset="0"/>
                <a:ea typeface="Source Sans Pro" panose="020B0503030403020204" pitchFamily="34" charset="0"/>
              </a:rPr>
              <a:t> </a:t>
            </a:r>
            <a:r>
              <a:rPr lang="nl-NL" b="1" err="1">
                <a:solidFill>
                  <a:srgbClr val="0B64F5"/>
                </a:solidFill>
                <a:latin typeface="Source Sans Pro" panose="020B0503030403020204" pitchFamily="34" charset="0"/>
                <a:ea typeface="Source Sans Pro" panose="020B0503030403020204" pitchFamily="34" charset="0"/>
              </a:rPr>
              <a:t>activities</a:t>
            </a:r>
            <a:r>
              <a:rPr lang="nl-NL" b="1">
                <a:solidFill>
                  <a:srgbClr val="0B64F5"/>
                </a:solidFill>
                <a:latin typeface="Source Sans Pro" panose="020B0503030403020204" pitchFamily="34" charset="0"/>
                <a:ea typeface="Source Sans Pro" panose="020B0503030403020204" pitchFamily="34" charset="0"/>
              </a:rPr>
              <a:t>: </a:t>
            </a:r>
            <a:r>
              <a:rPr lang="nl-NL" b="1" err="1">
                <a:solidFill>
                  <a:srgbClr val="0B64F5"/>
                </a:solidFill>
                <a:latin typeface="Source Sans Pro" panose="020B0503030403020204" pitchFamily="34" charset="0"/>
                <a:ea typeface="Source Sans Pro" panose="020B0503030403020204" pitchFamily="34" charset="0"/>
              </a:rPr>
              <a:t>Round</a:t>
            </a:r>
            <a:r>
              <a:rPr lang="nl-NL" b="1">
                <a:solidFill>
                  <a:srgbClr val="0B64F5"/>
                </a:solidFill>
                <a:latin typeface="Source Sans Pro" panose="020B0503030403020204" pitchFamily="34" charset="0"/>
                <a:ea typeface="Source Sans Pro" panose="020B0503030403020204" pitchFamily="34" charset="0"/>
              </a:rPr>
              <a:t> 2</a:t>
            </a:r>
            <a:endParaRPr lang="nl-NL" b="1">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3278349" y="1914125"/>
            <a:ext cx="8913651" cy="4351338"/>
          </a:xfrm>
        </p:spPr>
        <p:txBody>
          <a:bodyPr/>
          <a:lstStyle/>
          <a:p>
            <a:pPr lvl="0"/>
            <a:r>
              <a:rPr lang="nl-NL" err="1">
                <a:latin typeface="Source Sans Pro" panose="020B0503030403020204" pitchFamily="34" charset="0"/>
                <a:ea typeface="Source Sans Pro" panose="020B0503030403020204" pitchFamily="34" charset="0"/>
              </a:rPr>
              <a:t>Coalition</a:t>
            </a:r>
            <a:r>
              <a:rPr lang="nl-NL">
                <a:latin typeface="Source Sans Pro" panose="020B0503030403020204" pitchFamily="34" charset="0"/>
                <a:ea typeface="Source Sans Pro" panose="020B0503030403020204" pitchFamily="34" charset="0"/>
              </a:rPr>
              <a:t> building (</a:t>
            </a:r>
            <a:r>
              <a:rPr lang="nl-NL" err="1">
                <a:latin typeface="Source Sans Pro" panose="020B0503030403020204" pitchFamily="34" charset="0"/>
                <a:ea typeface="Source Sans Pro" panose="020B0503030403020204" pitchFamily="34" charset="0"/>
              </a:rPr>
              <a:t>including</a:t>
            </a:r>
            <a:r>
              <a:rPr lang="nl-NL">
                <a:latin typeface="Source Sans Pro" panose="020B0503030403020204" pitchFamily="34" charset="0"/>
                <a:ea typeface="Source Sans Pro" panose="020B0503030403020204" pitchFamily="34" charset="0"/>
              </a:rPr>
              <a:t> “re-</a:t>
            </a:r>
            <a:r>
              <a:rPr lang="nl-NL" err="1">
                <a:latin typeface="Source Sans Pro" panose="020B0503030403020204" pitchFamily="34" charset="0"/>
                <a:ea typeface="Source Sans Pro" panose="020B0503030403020204" pitchFamily="34" charset="0"/>
              </a:rPr>
              <a:t>activating</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an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old</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coaltion</a:t>
            </a:r>
            <a:r>
              <a:rPr lang="nl-NL">
                <a:latin typeface="Source Sans Pro" panose="020B0503030403020204" pitchFamily="34" charset="0"/>
                <a:ea typeface="Source Sans Pro" panose="020B0503030403020204" pitchFamily="34" charset="0"/>
              </a:rPr>
              <a:t> or </a:t>
            </a:r>
            <a:r>
              <a:rPr lang="nl-NL" err="1">
                <a:latin typeface="Source Sans Pro" panose="020B0503030403020204" pitchFamily="34" charset="0"/>
                <a:ea typeface="Source Sans Pro" panose="020B0503030403020204" pitchFamily="34" charset="0"/>
              </a:rPr>
              <a:t>informal</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coaltion</a:t>
            </a:r>
            <a:r>
              <a:rPr lang="nl-NL">
                <a:latin typeface="Source Sans Pro" panose="020B0503030403020204" pitchFamily="34" charset="0"/>
                <a:ea typeface="Source Sans Pro" panose="020B0503030403020204" pitchFamily="34" charset="0"/>
              </a:rPr>
              <a:t> ) &amp; </a:t>
            </a:r>
            <a:r>
              <a:rPr lang="nl-NL" err="1">
                <a:latin typeface="Source Sans Pro" panose="020B0503030403020204" pitchFamily="34" charset="0"/>
                <a:ea typeface="Source Sans Pro" panose="020B0503030403020204" pitchFamily="34" charset="0"/>
              </a:rPr>
              <a:t>coordination</a:t>
            </a:r>
            <a:r>
              <a:rPr lang="nl-NL">
                <a:latin typeface="Source Sans Pro" panose="020B0503030403020204" pitchFamily="34" charset="0"/>
                <a:ea typeface="Source Sans Pro" panose="020B0503030403020204" pitchFamily="34" charset="0"/>
              </a:rPr>
              <a:t> meetings</a:t>
            </a:r>
          </a:p>
          <a:p>
            <a:pPr lvl="0"/>
            <a:r>
              <a:rPr lang="nl-NL" err="1">
                <a:latin typeface="Source Sans Pro" panose="020B0503030403020204" pitchFamily="34" charset="0"/>
                <a:ea typeface="Source Sans Pro" panose="020B0503030403020204" pitchFamily="34" charset="0"/>
              </a:rPr>
              <a:t>Strategy</a:t>
            </a:r>
            <a:r>
              <a:rPr lang="nl-NL">
                <a:latin typeface="Source Sans Pro" panose="020B0503030403020204" pitchFamily="34" charset="0"/>
                <a:ea typeface="Source Sans Pro" panose="020B0503030403020204" pitchFamily="34" charset="0"/>
              </a:rPr>
              <a:t> development &amp; </a:t>
            </a:r>
            <a:r>
              <a:rPr lang="nl-NL" err="1">
                <a:latin typeface="Source Sans Pro" panose="020B0503030403020204" pitchFamily="34" charset="0"/>
                <a:ea typeface="Source Sans Pro" panose="020B0503030403020204" pitchFamily="34" charset="0"/>
              </a:rPr>
              <a:t>strategy</a:t>
            </a:r>
            <a:r>
              <a:rPr lang="nl-NL">
                <a:latin typeface="Source Sans Pro" panose="020B0503030403020204" pitchFamily="34" charset="0"/>
                <a:ea typeface="Source Sans Pro" panose="020B0503030403020204" pitchFamily="34" charset="0"/>
              </a:rPr>
              <a:t> meetings</a:t>
            </a:r>
          </a:p>
          <a:p>
            <a:pPr lvl="0"/>
            <a:r>
              <a:rPr lang="nl-NL" err="1">
                <a:latin typeface="Source Sans Pro" panose="020B0503030403020204" pitchFamily="34" charset="0"/>
                <a:ea typeface="Source Sans Pro" panose="020B0503030403020204" pitchFamily="34" charset="0"/>
              </a:rPr>
              <a:t>Preparation</a:t>
            </a:r>
            <a:r>
              <a:rPr lang="nl-NL">
                <a:latin typeface="Source Sans Pro" panose="020B0503030403020204" pitchFamily="34" charset="0"/>
                <a:ea typeface="Source Sans Pro" panose="020B0503030403020204" pitchFamily="34" charset="0"/>
              </a:rPr>
              <a:t> of policy </a:t>
            </a:r>
            <a:r>
              <a:rPr lang="nl-NL" err="1">
                <a:latin typeface="Source Sans Pro" panose="020B0503030403020204" pitchFamily="34" charset="0"/>
                <a:ea typeface="Source Sans Pro" panose="020B0503030403020204" pitchFamily="34" charset="0"/>
              </a:rPr>
              <a:t>documents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based</a:t>
            </a:r>
            <a:r>
              <a:rPr lang="nl-NL">
                <a:latin typeface="Source Sans Pro" panose="020B0503030403020204" pitchFamily="34" charset="0"/>
                <a:ea typeface="Source Sans Pro" panose="020B0503030403020204" pitchFamily="34" charset="0"/>
              </a:rPr>
              <a:t> on </a:t>
            </a:r>
            <a:r>
              <a:rPr lang="nl-NL" err="1">
                <a:latin typeface="Source Sans Pro" panose="020B0503030403020204" pitchFamily="34" charset="0"/>
                <a:ea typeface="Source Sans Pro" panose="020B0503030403020204" pitchFamily="34" charset="0"/>
              </a:rPr>
              <a:t>strategies</a:t>
            </a:r>
            <a:endParaRPr lang="nl-NL">
              <a:latin typeface="Source Sans Pro" panose="020B0503030403020204" pitchFamily="34" charset="0"/>
              <a:ea typeface="Source Sans Pro" panose="020B0503030403020204" pitchFamily="34" charset="0"/>
            </a:endParaRPr>
          </a:p>
          <a:p>
            <a:pPr lvl="0"/>
            <a:r>
              <a:rPr lang="nl-NL">
                <a:latin typeface="Source Sans Pro" panose="020B0503030403020204" pitchFamily="34" charset="0"/>
                <a:ea typeface="Source Sans Pro" panose="020B0503030403020204" pitchFamily="34" charset="0"/>
              </a:rPr>
              <a:t>Development of </a:t>
            </a:r>
            <a:r>
              <a:rPr lang="nl-NL" err="1">
                <a:latin typeface="Source Sans Pro" panose="020B0503030403020204" pitchFamily="34" charset="0"/>
                <a:ea typeface="Source Sans Pro" panose="020B0503030403020204" pitchFamily="34" charset="0"/>
              </a:rPr>
              <a:t>civic</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space</a:t>
            </a:r>
            <a:r>
              <a:rPr lang="nl-NL">
                <a:latin typeface="Source Sans Pro" panose="020B0503030403020204" pitchFamily="34" charset="0"/>
                <a:ea typeface="Source Sans Pro" panose="020B0503030403020204" pitchFamily="34" charset="0"/>
              </a:rPr>
              <a:t> monitoring and </a:t>
            </a:r>
            <a:r>
              <a:rPr lang="nl-NL" err="1">
                <a:latin typeface="Source Sans Pro" panose="020B0503030403020204" pitchFamily="34" charset="0"/>
                <a:ea typeface="Source Sans Pro" panose="020B0503030403020204" pitchFamily="34" charset="0"/>
              </a:rPr>
              <a:t>protection</a:t>
            </a:r>
            <a:r>
              <a:rPr lang="nl-NL">
                <a:latin typeface="Source Sans Pro" panose="020B0503030403020204" pitchFamily="34" charset="0"/>
                <a:ea typeface="Source Sans Pro" panose="020B0503030403020204" pitchFamily="34" charset="0"/>
              </a:rPr>
              <a:t> tools</a:t>
            </a:r>
          </a:p>
          <a:p>
            <a:pPr marL="0" indent="0">
              <a:buNone/>
            </a:pPr>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4662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224" y="337133"/>
            <a:ext cx="10515600" cy="1325563"/>
          </a:xfrm>
        </p:spPr>
        <p:txBody>
          <a:bodyPr/>
          <a:lstStyle/>
          <a:p>
            <a:r>
              <a:rPr lang="nl-NL" b="1" err="1">
                <a:solidFill>
                  <a:srgbClr val="0B64F5"/>
                </a:solidFill>
                <a:latin typeface="Source Sans Pro" panose="020B0503030403020204" pitchFamily="34" charset="0"/>
                <a:ea typeface="Source Sans Pro" panose="020B0503030403020204" pitchFamily="34" charset="0"/>
              </a:rPr>
              <a:t>Eligible</a:t>
            </a:r>
            <a:r>
              <a:rPr lang="nl-NL" b="1">
                <a:solidFill>
                  <a:srgbClr val="0B64F5"/>
                </a:solidFill>
                <a:latin typeface="Source Sans Pro" panose="020B0503030403020204" pitchFamily="34" charset="0"/>
                <a:ea typeface="Source Sans Pro" panose="020B0503030403020204" pitchFamily="34" charset="0"/>
              </a:rPr>
              <a:t> </a:t>
            </a:r>
            <a:r>
              <a:rPr lang="nl-NL" b="1" err="1">
                <a:solidFill>
                  <a:srgbClr val="0B64F5"/>
                </a:solidFill>
                <a:latin typeface="Source Sans Pro" panose="020B0503030403020204" pitchFamily="34" charset="0"/>
                <a:ea typeface="Source Sans Pro" panose="020B0503030403020204" pitchFamily="34" charset="0"/>
              </a:rPr>
              <a:t>activities</a:t>
            </a:r>
            <a:r>
              <a:rPr lang="nl-NL" b="1">
                <a:solidFill>
                  <a:srgbClr val="0B64F5"/>
                </a:solidFill>
                <a:latin typeface="Source Sans Pro" panose="020B0503030403020204" pitchFamily="34" charset="0"/>
                <a:ea typeface="Source Sans Pro" panose="020B0503030403020204" pitchFamily="34" charset="0"/>
              </a:rPr>
              <a:t>: </a:t>
            </a:r>
            <a:r>
              <a:rPr lang="nl-NL" b="1" err="1">
                <a:solidFill>
                  <a:srgbClr val="0B64F5"/>
                </a:solidFill>
                <a:latin typeface="Source Sans Pro" panose="020B0503030403020204" pitchFamily="34" charset="0"/>
                <a:ea typeface="Source Sans Pro" panose="020B0503030403020204" pitchFamily="34" charset="0"/>
              </a:rPr>
              <a:t>Round</a:t>
            </a:r>
            <a:r>
              <a:rPr lang="nl-NL" b="1">
                <a:solidFill>
                  <a:srgbClr val="0B64F5"/>
                </a:solidFill>
                <a:latin typeface="Source Sans Pro" panose="020B0503030403020204" pitchFamily="34" charset="0"/>
                <a:ea typeface="Source Sans Pro" panose="020B0503030403020204" pitchFamily="34" charset="0"/>
              </a:rPr>
              <a:t> 3</a:t>
            </a:r>
            <a:endParaRPr lang="nl-NL" b="1">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3040224" y="1900270"/>
            <a:ext cx="8913651" cy="4351338"/>
          </a:xfrm>
        </p:spPr>
        <p:txBody>
          <a:bodyPr/>
          <a:lstStyle/>
          <a:p>
            <a:pPr lvl="0"/>
            <a:r>
              <a:rPr lang="nl-NL">
                <a:latin typeface="Source Sans Pro" panose="020B0503030403020204" pitchFamily="34" charset="0"/>
                <a:ea typeface="Source Sans Pro" panose="020B0503030403020204" pitchFamily="34" charset="0"/>
              </a:rPr>
              <a:t>Communication and awareness </a:t>
            </a:r>
            <a:r>
              <a:rPr lang="nl-NL" err="1">
                <a:latin typeface="Source Sans Pro" panose="020B0503030403020204" pitchFamily="34" charset="0"/>
                <a:ea typeface="Source Sans Pro" panose="020B0503030403020204" pitchFamily="34" charset="0"/>
              </a:rPr>
              <a:t>raising</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campaigns</a:t>
            </a:r>
            <a:endParaRPr lang="nl-NL">
              <a:latin typeface="Source Sans Pro" panose="020B0503030403020204" pitchFamily="34" charset="0"/>
              <a:ea typeface="Source Sans Pro" panose="020B0503030403020204" pitchFamily="34" charset="0"/>
            </a:endParaRPr>
          </a:p>
          <a:p>
            <a:pPr lvl="0"/>
            <a:r>
              <a:rPr lang="nl-NL" err="1">
                <a:latin typeface="Source Sans Pro" panose="020B0503030403020204" pitchFamily="34" charset="0"/>
                <a:ea typeface="Source Sans Pro" panose="020B0503030403020204" pitchFamily="34" charset="0"/>
              </a:rPr>
              <a:t>Developing</a:t>
            </a:r>
            <a:r>
              <a:rPr lang="nl-NL">
                <a:latin typeface="Source Sans Pro" panose="020B0503030403020204" pitchFamily="34" charset="0"/>
                <a:ea typeface="Source Sans Pro" panose="020B0503030403020204" pitchFamily="34" charset="0"/>
              </a:rPr>
              <a:t> and </a:t>
            </a:r>
            <a:r>
              <a:rPr lang="nl-NL" err="1">
                <a:latin typeface="Source Sans Pro" panose="020B0503030403020204" pitchFamily="34" charset="0"/>
                <a:ea typeface="Source Sans Pro" panose="020B0503030403020204" pitchFamily="34" charset="0"/>
              </a:rPr>
              <a:t>testing</a:t>
            </a:r>
            <a:r>
              <a:rPr lang="nl-NL">
                <a:latin typeface="Source Sans Pro" panose="020B0503030403020204" pitchFamily="34" charset="0"/>
                <a:ea typeface="Source Sans Pro" panose="020B0503030403020204" pitchFamily="34" charset="0"/>
              </a:rPr>
              <a:t> a new </a:t>
            </a:r>
            <a:r>
              <a:rPr lang="nl-NL" err="1">
                <a:latin typeface="Source Sans Pro" panose="020B0503030403020204" pitchFamily="34" charset="0"/>
                <a:ea typeface="Source Sans Pro" panose="020B0503030403020204" pitchFamily="34" charset="0"/>
              </a:rPr>
              <a:t>communication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strategy</a:t>
            </a:r>
            <a:endParaRPr lang="nl-NL">
              <a:latin typeface="Source Sans Pro" panose="020B0503030403020204" pitchFamily="34" charset="0"/>
              <a:ea typeface="Source Sans Pro" panose="020B0503030403020204" pitchFamily="34" charset="0"/>
            </a:endParaRPr>
          </a:p>
          <a:p>
            <a:pPr lvl="0"/>
            <a:r>
              <a:rPr lang="nl-NL">
                <a:latin typeface="Source Sans Pro" panose="020B0503030403020204" pitchFamily="34" charset="0"/>
                <a:ea typeface="Source Sans Pro" panose="020B0503030403020204" pitchFamily="34" charset="0"/>
              </a:rPr>
              <a:t>Development of (online) </a:t>
            </a:r>
            <a:r>
              <a:rPr lang="nl-NL" err="1">
                <a:latin typeface="Source Sans Pro" panose="020B0503030403020204" pitchFamily="34" charset="0"/>
                <a:ea typeface="Source Sans Pro" panose="020B0503030403020204" pitchFamily="34" charset="0"/>
              </a:rPr>
              <a:t>communication</a:t>
            </a:r>
            <a:r>
              <a:rPr lang="nl-NL">
                <a:latin typeface="Source Sans Pro" panose="020B0503030403020204" pitchFamily="34" charset="0"/>
                <a:ea typeface="Source Sans Pro" panose="020B0503030403020204" pitchFamily="34" charset="0"/>
              </a:rPr>
              <a:t> and information </a:t>
            </a:r>
            <a:r>
              <a:rPr lang="nl-NL" err="1">
                <a:latin typeface="Source Sans Pro" panose="020B0503030403020204" pitchFamily="34" charset="0"/>
                <a:ea typeface="Source Sans Pro" panose="020B0503030403020204" pitchFamily="34" charset="0"/>
              </a:rPr>
              <a:t>materials</a:t>
            </a:r>
            <a:endParaRPr lang="nl-NL">
              <a:latin typeface="Source Sans Pro" panose="020B0503030403020204" pitchFamily="34" charset="0"/>
              <a:ea typeface="Source Sans Pro" panose="020B0503030403020204" pitchFamily="34" charset="0"/>
            </a:endParaRPr>
          </a:p>
          <a:p>
            <a:pPr lvl="0"/>
            <a:r>
              <a:rPr lang="nl-NL" err="1">
                <a:latin typeface="Source Sans Pro" panose="020B0503030403020204" pitchFamily="34" charset="0"/>
                <a:ea typeface="Source Sans Pro" panose="020B0503030403020204" pitchFamily="34" charset="0"/>
              </a:rPr>
              <a:t>Activities</a:t>
            </a:r>
            <a:r>
              <a:rPr lang="nl-NL">
                <a:latin typeface="Source Sans Pro" panose="020B0503030403020204" pitchFamily="34" charset="0"/>
                <a:ea typeface="Source Sans Pro" panose="020B0503030403020204" pitchFamily="34" charset="0"/>
              </a:rPr>
              <a:t> to </a:t>
            </a:r>
            <a:r>
              <a:rPr lang="nl-NL" err="1">
                <a:latin typeface="Source Sans Pro" panose="020B0503030403020204" pitchFamily="34" charset="0"/>
                <a:ea typeface="Source Sans Pro" panose="020B0503030403020204" pitchFamily="34" charset="0"/>
              </a:rPr>
              <a:t>engage</a:t>
            </a:r>
            <a:r>
              <a:rPr lang="nl-NL">
                <a:latin typeface="Source Sans Pro" panose="020B0503030403020204" pitchFamily="34" charset="0"/>
                <a:ea typeface="Source Sans Pro" panose="020B0503030403020204" pitchFamily="34" charset="0"/>
              </a:rPr>
              <a:t> community </a:t>
            </a:r>
          </a:p>
          <a:p>
            <a:pPr lvl="0"/>
            <a:r>
              <a:rPr lang="nl-NL" err="1">
                <a:latin typeface="Source Sans Pro" panose="020B0503030403020204" pitchFamily="34" charset="0"/>
                <a:ea typeface="Source Sans Pro" panose="020B0503030403020204" pitchFamily="34" charset="0"/>
              </a:rPr>
              <a:t>Activities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together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with</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journalists</a:t>
            </a:r>
            <a:r>
              <a:rPr lang="nl-NL">
                <a:latin typeface="Source Sans Pro" panose="020B0503030403020204" pitchFamily="34" charset="0"/>
                <a:ea typeface="Source Sans Pro" panose="020B0503030403020204" pitchFamily="34" charset="0"/>
              </a:rPr>
              <a:t>/ media and/or </a:t>
            </a:r>
            <a:r>
              <a:rPr lang="nl-NL" err="1">
                <a:latin typeface="Source Sans Pro" panose="020B0503030403020204" pitchFamily="34" charset="0"/>
                <a:ea typeface="Source Sans Pro" panose="020B0503030403020204" pitchFamily="34" charset="0"/>
              </a:rPr>
              <a:t>outreach</a:t>
            </a:r>
            <a:r>
              <a:rPr lang="nl-NL">
                <a:latin typeface="Source Sans Pro" panose="020B0503030403020204" pitchFamily="34" charset="0"/>
                <a:ea typeface="Source Sans Pro" panose="020B0503030403020204" pitchFamily="34" charset="0"/>
              </a:rPr>
              <a:t> to media </a:t>
            </a:r>
          </a:p>
          <a:p>
            <a:pPr lvl="0"/>
            <a:endParaRPr lang="nl-NL">
              <a:latin typeface="Source Sans Pro" panose="020B0503030403020204" pitchFamily="34" charset="0"/>
              <a:ea typeface="Source Sans Pro" panose="020B0503030403020204" pitchFamily="34" charset="0"/>
            </a:endParaRPr>
          </a:p>
          <a:p>
            <a:pPr lvl="0"/>
            <a:endParaRPr lang="nl-NL">
              <a:latin typeface="Source Sans Pro" panose="020B0503030403020204" pitchFamily="34" charset="0"/>
              <a:ea typeface="Source Sans Pro" panose="020B0503030403020204" pitchFamily="34" charset="0"/>
            </a:endParaRPr>
          </a:p>
          <a:p>
            <a:pPr marL="0" indent="0">
              <a:buNone/>
            </a:pPr>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285587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531" y="383786"/>
            <a:ext cx="10515600" cy="1325563"/>
          </a:xfrm>
        </p:spPr>
        <p:txBody>
          <a:bodyPr>
            <a:normAutofit/>
          </a:bodyPr>
          <a:lstStyle/>
          <a:p>
            <a:r>
              <a:rPr lang="nl-NL" b="1" err="1">
                <a:solidFill>
                  <a:srgbClr val="0B64F5"/>
                </a:solidFill>
                <a:latin typeface="Source Sans Pro" panose="020B0503030403020204" pitchFamily="34" charset="0"/>
                <a:ea typeface="Source Sans Pro" panose="020B0503030403020204" pitchFamily="34" charset="0"/>
              </a:rPr>
              <a:t>Measuring</a:t>
            </a:r>
            <a:r>
              <a:rPr lang="nl-NL" b="1">
                <a:solidFill>
                  <a:srgbClr val="0B64F5"/>
                </a:solidFill>
                <a:latin typeface="Source Sans Pro" panose="020B0503030403020204" pitchFamily="34" charset="0"/>
                <a:ea typeface="Source Sans Pro" panose="020B0503030403020204" pitchFamily="34" charset="0"/>
              </a:rPr>
              <a:t> </a:t>
            </a:r>
            <a:r>
              <a:rPr lang="nl-NL" b="1" err="1">
                <a:solidFill>
                  <a:srgbClr val="0B64F5"/>
                </a:solidFill>
                <a:latin typeface="Source Sans Pro" panose="020B0503030403020204" pitchFamily="34" charset="0"/>
                <a:ea typeface="Source Sans Pro" panose="020B0503030403020204" pitchFamily="34" charset="0"/>
              </a:rPr>
              <a:t>success</a:t>
            </a:r>
            <a:r>
              <a:rPr lang="nl-NL" b="1">
                <a:solidFill>
                  <a:srgbClr val="0B64F5"/>
                </a:solidFill>
                <a:latin typeface="Source Sans Pro" panose="020B0503030403020204" pitchFamily="34" charset="0"/>
                <a:ea typeface="Source Sans Pro" panose="020B0503030403020204" pitchFamily="34" charset="0"/>
              </a:rPr>
              <a:t> </a:t>
            </a:r>
          </a:p>
        </p:txBody>
      </p:sp>
      <p:sp>
        <p:nvSpPr>
          <p:cNvPr id="3" name="Content Placeholder 2"/>
          <p:cNvSpPr>
            <a:spLocks noGrp="1"/>
          </p:cNvSpPr>
          <p:nvPr>
            <p:ph idx="1"/>
          </p:nvPr>
        </p:nvSpPr>
        <p:spPr>
          <a:xfrm>
            <a:off x="3133531" y="1872278"/>
            <a:ext cx="10515600" cy="4351338"/>
          </a:xfrm>
        </p:spPr>
        <p:txBody>
          <a:bodyPr>
            <a:normAutofit/>
          </a:bodyPr>
          <a:lstStyle/>
          <a:p>
            <a:r>
              <a:rPr lang="nl-NL" err="1">
                <a:latin typeface="Source Sans Pro" panose="020B0503030403020204" pitchFamily="34" charset="0"/>
                <a:ea typeface="Source Sans Pro" panose="020B0503030403020204" pitchFamily="34" charset="0"/>
              </a:rPr>
              <a:t>Define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clear</a:t>
            </a:r>
            <a:r>
              <a:rPr lang="nl-NL">
                <a:latin typeface="Source Sans Pro" panose="020B0503030403020204" pitchFamily="34" charset="0"/>
                <a:ea typeface="Source Sans Pro" panose="020B0503030403020204" pitchFamily="34" charset="0"/>
              </a:rPr>
              <a:t> and </a:t>
            </a:r>
            <a:r>
              <a:rPr lang="nl-NL" err="1">
                <a:latin typeface="Source Sans Pro" panose="020B0503030403020204" pitchFamily="34" charset="0"/>
                <a:ea typeface="Source Sans Pro" panose="020B0503030403020204" pitchFamily="34" charset="0"/>
              </a:rPr>
              <a:t>specific</a:t>
            </a:r>
            <a:r>
              <a:rPr lang="nl-NL">
                <a:latin typeface="Source Sans Pro" panose="020B0503030403020204" pitchFamily="34" charset="0"/>
                <a:ea typeface="Source Sans Pro" panose="020B0503030403020204" pitchFamily="34" charset="0"/>
              </a:rPr>
              <a:t> indicators to </a:t>
            </a:r>
            <a:r>
              <a:rPr lang="nl-NL" err="1">
                <a:latin typeface="Source Sans Pro" panose="020B0503030403020204" pitchFamily="34" charset="0"/>
                <a:ea typeface="Source Sans Pro" panose="020B0503030403020204" pitchFamily="34" charset="0"/>
              </a:rPr>
              <a:t>measure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success</a:t>
            </a:r>
            <a:r>
              <a:rPr lang="nl-NL">
                <a:latin typeface="Source Sans Pro" panose="020B0503030403020204" pitchFamily="34" charset="0"/>
                <a:ea typeface="Source Sans Pro" panose="020B0503030403020204" pitchFamily="34" charset="0"/>
              </a:rPr>
              <a:t> </a:t>
            </a:r>
          </a:p>
          <a:p>
            <a:r>
              <a:rPr lang="nl-NL">
                <a:latin typeface="Source Sans Pro" panose="020B0503030403020204" pitchFamily="34" charset="0"/>
                <a:ea typeface="Source Sans Pro" panose="020B0503030403020204" pitchFamily="34" charset="0"/>
              </a:rPr>
              <a:t>Keep </a:t>
            </a:r>
            <a:r>
              <a:rPr lang="nl-NL" err="1">
                <a:latin typeface="Source Sans Pro" panose="020B0503030403020204" pitchFamily="34" charset="0"/>
                <a:ea typeface="Source Sans Pro" panose="020B0503030403020204" pitchFamily="34" charset="0"/>
              </a:rPr>
              <a:t>it</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simple</a:t>
            </a:r>
            <a:endParaRPr lang="nl-NL">
              <a:latin typeface="Source Sans Pro" panose="020B0503030403020204" pitchFamily="34" charset="0"/>
              <a:ea typeface="Source Sans Pro" panose="020B0503030403020204" pitchFamily="34" charset="0"/>
            </a:endParaRPr>
          </a:p>
          <a:p>
            <a:r>
              <a:rPr lang="nl-NL" err="1">
                <a:latin typeface="Source Sans Pro" panose="020B0503030403020204" pitchFamily="34" charset="0"/>
                <a:ea typeface="Source Sans Pro" panose="020B0503030403020204" pitchFamily="34" charset="0"/>
              </a:rPr>
              <a:t>Describe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how</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you</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will</a:t>
            </a:r>
            <a:r>
              <a:rPr lang="nl-NL">
                <a:latin typeface="Source Sans Pro" panose="020B0503030403020204" pitchFamily="34" charset="0"/>
                <a:ea typeface="Source Sans Pro" panose="020B0503030403020204" pitchFamily="34" charset="0"/>
              </a:rPr>
              <a:t> collect the data </a:t>
            </a:r>
          </a:p>
          <a:p>
            <a:r>
              <a:rPr lang="nl-NL" err="1">
                <a:latin typeface="Source Sans Pro" panose="020B0503030403020204" pitchFamily="34" charset="0"/>
                <a:ea typeface="Source Sans Pro" panose="020B0503030403020204" pitchFamily="34" charset="0"/>
              </a:rPr>
              <a:t>Describe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main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risks</a:t>
            </a:r>
            <a:r>
              <a:rPr lang="nl-NL">
                <a:latin typeface="Source Sans Pro" panose="020B0503030403020204" pitchFamily="34" charset="0"/>
                <a:ea typeface="Source Sans Pro" panose="020B0503030403020204" pitchFamily="34" charset="0"/>
              </a:rPr>
              <a:t> and </a:t>
            </a:r>
            <a:r>
              <a:rPr lang="nl-NL" err="1">
                <a:latin typeface="Source Sans Pro" panose="020B0503030403020204" pitchFamily="34" charset="0"/>
                <a:ea typeface="Source Sans Pro" panose="020B0503030403020204" pitchFamily="34" charset="0"/>
              </a:rPr>
              <a:t>mitigation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measures</a:t>
            </a:r>
            <a:endParaRPr lang="nl-NL">
              <a:latin typeface="Source Sans Pro" panose="020B0503030403020204" pitchFamily="34" charset="0"/>
              <a:ea typeface="Source Sans Pro" panose="020B0503030403020204" pitchFamily="34" charset="0"/>
            </a:endParaRPr>
          </a:p>
          <a:p>
            <a:endParaRPr lang="nl-NL">
              <a:latin typeface="Source Sans Pro" panose="020B0503030403020204" pitchFamily="34" charset="0"/>
              <a:ea typeface="Source Sans Pro" panose="020B0503030403020204" pitchFamily="34" charset="0"/>
            </a:endParaRPr>
          </a:p>
          <a:p>
            <a:endParaRPr lang="nl-NL">
              <a:latin typeface="Source Sans Pro" panose="020B0503030403020204" pitchFamily="34" charset="0"/>
              <a:ea typeface="Source Sans Pro" panose="020B0503030403020204" pitchFamily="34" charset="0"/>
            </a:endParaRPr>
          </a:p>
          <a:p>
            <a:pPr marL="0" indent="0">
              <a:buNone/>
            </a:pPr>
            <a:endParaRPr lang="nl-NL">
              <a:latin typeface="Source Sans Pro" panose="020B0503030403020204" pitchFamily="34" charset="0"/>
              <a:ea typeface="Source Sans Pro" panose="020B0503030403020204" pitchFamily="34" charset="0"/>
            </a:endParaRPr>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420965" y="-818207"/>
            <a:ext cx="6505213" cy="6385488"/>
          </a:xfrm>
          <a:prstGeom prst="rect">
            <a:avLst/>
          </a:prstGeom>
          <a:noFill/>
        </p:spPr>
      </p:pic>
    </p:spTree>
    <p:extLst>
      <p:ext uri="{BB962C8B-B14F-4D97-AF65-F5344CB8AC3E}">
        <p14:creationId xmlns:p14="http://schemas.microsoft.com/office/powerpoint/2010/main" val="278055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err="1">
                <a:latin typeface="Source Sans Pro" panose="020B0503030403020204" pitchFamily="34" charset="0"/>
                <a:ea typeface="Source Sans Pro" panose="020B0503030403020204" pitchFamily="34" charset="0"/>
              </a:rPr>
              <a:t>Example</a:t>
            </a:r>
            <a:r>
              <a:rPr lang="nl-NL">
                <a:latin typeface="Source Sans Pro" panose="020B0503030403020204" pitchFamily="34" charset="0"/>
                <a:ea typeface="Source Sans Pro" panose="020B0503030403020204" pitchFamily="34" charset="0"/>
              </a:rPr>
              <a:t> project: </a:t>
            </a:r>
          </a:p>
        </p:txBody>
      </p:sp>
      <p:sp>
        <p:nvSpPr>
          <p:cNvPr id="3" name="Content Placeholder 2"/>
          <p:cNvSpPr>
            <a:spLocks noGrp="1"/>
          </p:cNvSpPr>
          <p:nvPr>
            <p:ph idx="1"/>
          </p:nvPr>
        </p:nvSpPr>
        <p:spPr>
          <a:xfrm>
            <a:off x="548640" y="1690688"/>
            <a:ext cx="11506200" cy="4595812"/>
          </a:xfrm>
        </p:spPr>
        <p:txBody>
          <a:bodyPr>
            <a:normAutofit fontScale="55000" lnSpcReduction="20000"/>
          </a:bodyPr>
          <a:lstStyle/>
          <a:p>
            <a:pPr marL="0" indent="0">
              <a:buNone/>
            </a:pPr>
            <a:r>
              <a:rPr lang="en-US"/>
              <a:t>Problem: crisis situation x in region x is resulting in a lack of transparency and citizens involvement on side of authorities which increases the risk for corruption. On the other hand this corruption is decreasing trust of citizens in local authorities hampering an effective response to the crisis. This is further aggravated by misinformation. Community </a:t>
            </a:r>
            <a:r>
              <a:rPr lang="en-US" err="1"/>
              <a:t>organisations</a:t>
            </a:r>
            <a:r>
              <a:rPr lang="en-US"/>
              <a:t> and other CSOs are not effectively working together which makes mobilizing citizens more complicated. </a:t>
            </a:r>
          </a:p>
          <a:p>
            <a:pPr marL="0" indent="0">
              <a:buNone/>
            </a:pPr>
            <a:endParaRPr lang="nl-NL"/>
          </a:p>
          <a:p>
            <a:pPr marL="0" indent="0">
              <a:buNone/>
            </a:pPr>
            <a:r>
              <a:rPr lang="en-US"/>
              <a:t>Goal: Creating an effective community-led response to counteract corruption during crisis x. </a:t>
            </a:r>
            <a:endParaRPr lang="nl-NL"/>
          </a:p>
          <a:p>
            <a:pPr lvl="1"/>
            <a:r>
              <a:rPr lang="en-US"/>
              <a:t>Specific objective/ outcome 1:Strengthened communication and advocacy capacity to counter corruption and misinformation  </a:t>
            </a:r>
            <a:endParaRPr lang="nl-NL"/>
          </a:p>
          <a:p>
            <a:pPr lvl="1"/>
            <a:r>
              <a:rPr lang="en-US"/>
              <a:t>Specific objective/outcome 2: Improved relations between government-community </a:t>
            </a:r>
            <a:r>
              <a:rPr lang="en-US" err="1"/>
              <a:t>organisations</a:t>
            </a:r>
            <a:r>
              <a:rPr lang="en-US"/>
              <a:t> and other stakeholders.   </a:t>
            </a:r>
            <a:endParaRPr lang="nl-NL"/>
          </a:p>
          <a:p>
            <a:pPr lvl="1"/>
            <a:r>
              <a:rPr lang="en-US"/>
              <a:t>  Specific objective/ outcome 3: Better stability and protection of vulnerable groups of residents in rural communities in region x. </a:t>
            </a:r>
            <a:endParaRPr lang="nl-NL"/>
          </a:p>
          <a:p>
            <a:pPr marL="0" indent="0">
              <a:buNone/>
            </a:pPr>
            <a:r>
              <a:rPr lang="en-US"/>
              <a:t>Activities: </a:t>
            </a:r>
            <a:endParaRPr lang="nl-NL"/>
          </a:p>
          <a:p>
            <a:pPr lvl="1"/>
            <a:r>
              <a:rPr lang="en-US"/>
              <a:t>Education campaign and trainings for CSOs</a:t>
            </a:r>
            <a:endParaRPr lang="nl-NL"/>
          </a:p>
          <a:p>
            <a:pPr lvl="1"/>
            <a:r>
              <a:rPr lang="en-US"/>
              <a:t>Coalition building activities between CSOs, local authorities and other stakeholders</a:t>
            </a:r>
            <a:endParaRPr lang="nl-NL"/>
          </a:p>
          <a:p>
            <a:pPr lvl="1"/>
            <a:r>
              <a:rPr lang="en-US"/>
              <a:t>Monitoring of regulatory framework of partnerships of the local authorities</a:t>
            </a:r>
            <a:endParaRPr lang="nl-NL"/>
          </a:p>
          <a:p>
            <a:pPr lvl="1"/>
            <a:r>
              <a:rPr lang="en-US"/>
              <a:t>Amplifying the voices of vulnerable groups in policy. </a:t>
            </a:r>
          </a:p>
          <a:p>
            <a:pPr marL="457200" lvl="1" indent="0">
              <a:buNone/>
            </a:pPr>
            <a:endParaRPr lang="en-US"/>
          </a:p>
          <a:p>
            <a:pPr marL="0" indent="0">
              <a:buNone/>
            </a:pPr>
            <a:r>
              <a:rPr lang="en-US"/>
              <a:t>Indicators:</a:t>
            </a:r>
          </a:p>
          <a:p>
            <a:pPr lvl="1"/>
            <a:r>
              <a:rPr lang="nl-NL"/>
              <a:t>More </a:t>
            </a:r>
            <a:r>
              <a:rPr lang="nl-NL" err="1"/>
              <a:t>CSOs</a:t>
            </a:r>
            <a:r>
              <a:rPr lang="nl-NL"/>
              <a:t> </a:t>
            </a:r>
            <a:r>
              <a:rPr lang="nl-NL" err="1"/>
              <a:t>engage</a:t>
            </a:r>
            <a:r>
              <a:rPr lang="nl-NL"/>
              <a:t> in </a:t>
            </a:r>
            <a:r>
              <a:rPr lang="nl-NL" err="1"/>
              <a:t>campaigns</a:t>
            </a:r>
            <a:r>
              <a:rPr lang="nl-NL"/>
              <a:t> to </a:t>
            </a:r>
            <a:r>
              <a:rPr lang="nl-NL" err="1"/>
              <a:t>combat</a:t>
            </a:r>
            <a:r>
              <a:rPr lang="nl-NL"/>
              <a:t> misinformation and </a:t>
            </a:r>
            <a:r>
              <a:rPr lang="nl-NL" err="1"/>
              <a:t>corruption</a:t>
            </a:r>
            <a:r>
              <a:rPr lang="nl-NL"/>
              <a:t> (</a:t>
            </a:r>
            <a:r>
              <a:rPr lang="nl-NL" err="1"/>
              <a:t>verification</a:t>
            </a:r>
            <a:r>
              <a:rPr lang="nl-NL"/>
              <a:t>: </a:t>
            </a:r>
            <a:r>
              <a:rPr lang="nl-NL" err="1"/>
              <a:t>outreach</a:t>
            </a:r>
            <a:r>
              <a:rPr lang="nl-NL"/>
              <a:t> of </a:t>
            </a:r>
            <a:r>
              <a:rPr lang="nl-NL" err="1"/>
              <a:t>campaign</a:t>
            </a:r>
            <a:r>
              <a:rPr lang="nl-NL"/>
              <a:t>, </a:t>
            </a:r>
            <a:r>
              <a:rPr lang="nl-NL" err="1"/>
              <a:t>number</a:t>
            </a:r>
            <a:r>
              <a:rPr lang="nl-NL"/>
              <a:t> of </a:t>
            </a:r>
            <a:r>
              <a:rPr lang="nl-NL" err="1"/>
              <a:t>campaigns</a:t>
            </a:r>
            <a:r>
              <a:rPr lang="nl-NL"/>
              <a:t> </a:t>
            </a:r>
            <a:r>
              <a:rPr lang="nl-NL" err="1"/>
              <a:t>launched</a:t>
            </a:r>
            <a:r>
              <a:rPr lang="nl-NL"/>
              <a:t>)</a:t>
            </a:r>
          </a:p>
          <a:p>
            <a:pPr lvl="1"/>
            <a:r>
              <a:rPr lang="nl-NL" err="1"/>
              <a:t>CSOs</a:t>
            </a:r>
            <a:r>
              <a:rPr lang="nl-NL"/>
              <a:t> and </a:t>
            </a:r>
            <a:r>
              <a:rPr lang="nl-NL" err="1"/>
              <a:t>other</a:t>
            </a:r>
            <a:r>
              <a:rPr lang="nl-NL"/>
              <a:t> community </a:t>
            </a:r>
            <a:r>
              <a:rPr lang="nl-NL" err="1"/>
              <a:t>organisations</a:t>
            </a:r>
            <a:r>
              <a:rPr lang="nl-NL"/>
              <a:t> are more </a:t>
            </a:r>
            <a:r>
              <a:rPr lang="nl-NL" err="1"/>
              <a:t>often</a:t>
            </a:r>
            <a:r>
              <a:rPr lang="nl-NL"/>
              <a:t> </a:t>
            </a:r>
            <a:r>
              <a:rPr lang="nl-NL" err="1"/>
              <a:t>invited</a:t>
            </a:r>
            <a:r>
              <a:rPr lang="nl-NL"/>
              <a:t> </a:t>
            </a:r>
            <a:r>
              <a:rPr lang="nl-NL" err="1"/>
              <a:t>by</a:t>
            </a:r>
            <a:r>
              <a:rPr lang="nl-NL"/>
              <a:t> the </a:t>
            </a:r>
            <a:r>
              <a:rPr lang="nl-NL" err="1"/>
              <a:t>local</a:t>
            </a:r>
            <a:r>
              <a:rPr lang="nl-NL"/>
              <a:t> </a:t>
            </a:r>
            <a:r>
              <a:rPr lang="nl-NL" err="1"/>
              <a:t>authorities</a:t>
            </a:r>
            <a:r>
              <a:rPr lang="nl-NL"/>
              <a:t> for input and </a:t>
            </a:r>
            <a:r>
              <a:rPr lang="nl-NL" err="1"/>
              <a:t>consultations</a:t>
            </a:r>
            <a:r>
              <a:rPr lang="nl-NL"/>
              <a:t> (</a:t>
            </a:r>
            <a:r>
              <a:rPr lang="nl-NL" err="1"/>
              <a:t>number</a:t>
            </a:r>
            <a:r>
              <a:rPr lang="nl-NL"/>
              <a:t> of meetings/ </a:t>
            </a:r>
            <a:r>
              <a:rPr lang="nl-NL" err="1"/>
              <a:t>consultations</a:t>
            </a:r>
            <a:r>
              <a:rPr lang="nl-NL"/>
              <a:t>, joint </a:t>
            </a:r>
            <a:r>
              <a:rPr lang="nl-NL" err="1"/>
              <a:t>initiatives</a:t>
            </a:r>
            <a:r>
              <a:rPr lang="nl-NL"/>
              <a:t>)</a:t>
            </a:r>
          </a:p>
          <a:p>
            <a:pPr lvl="1"/>
            <a:r>
              <a:rPr lang="nl-NL" err="1"/>
              <a:t>Local</a:t>
            </a:r>
            <a:r>
              <a:rPr lang="nl-NL"/>
              <a:t> </a:t>
            </a:r>
            <a:r>
              <a:rPr lang="nl-NL" err="1"/>
              <a:t>authorities</a:t>
            </a:r>
            <a:r>
              <a:rPr lang="nl-NL"/>
              <a:t> are </a:t>
            </a:r>
            <a:r>
              <a:rPr lang="nl-NL" err="1"/>
              <a:t>better</a:t>
            </a:r>
            <a:r>
              <a:rPr lang="nl-NL"/>
              <a:t> </a:t>
            </a:r>
            <a:r>
              <a:rPr lang="nl-NL" err="1"/>
              <a:t>upholding</a:t>
            </a:r>
            <a:r>
              <a:rPr lang="nl-NL"/>
              <a:t> </a:t>
            </a:r>
            <a:r>
              <a:rPr lang="nl-NL" err="1"/>
              <a:t>regulatory</a:t>
            </a:r>
            <a:r>
              <a:rPr lang="nl-NL"/>
              <a:t> </a:t>
            </a:r>
            <a:r>
              <a:rPr lang="nl-NL" err="1"/>
              <a:t>framework</a:t>
            </a:r>
            <a:r>
              <a:rPr lang="nl-NL"/>
              <a:t> for partnerships </a:t>
            </a:r>
            <a:r>
              <a:rPr lang="nl-NL" err="1"/>
              <a:t>with</a:t>
            </a:r>
            <a:r>
              <a:rPr lang="nl-NL"/>
              <a:t> </a:t>
            </a:r>
            <a:r>
              <a:rPr lang="nl-NL" err="1"/>
              <a:t>CSOs</a:t>
            </a:r>
            <a:r>
              <a:rPr lang="nl-NL"/>
              <a:t> etc. (monitoring report) </a:t>
            </a:r>
          </a:p>
          <a:p>
            <a:pPr lvl="1"/>
            <a:r>
              <a:rPr lang="nl-NL" err="1"/>
              <a:t>Needs</a:t>
            </a:r>
            <a:r>
              <a:rPr lang="nl-NL"/>
              <a:t> and </a:t>
            </a:r>
            <a:r>
              <a:rPr lang="nl-NL" err="1"/>
              <a:t>challenges</a:t>
            </a:r>
            <a:r>
              <a:rPr lang="nl-NL"/>
              <a:t> of </a:t>
            </a:r>
            <a:r>
              <a:rPr lang="nl-NL" err="1"/>
              <a:t>vulnerable</a:t>
            </a:r>
            <a:r>
              <a:rPr lang="nl-NL"/>
              <a:t> </a:t>
            </a:r>
            <a:r>
              <a:rPr lang="nl-NL" err="1"/>
              <a:t>groups</a:t>
            </a:r>
            <a:r>
              <a:rPr lang="nl-NL"/>
              <a:t> are taken up in new policy </a:t>
            </a:r>
            <a:r>
              <a:rPr lang="nl-NL" err="1"/>
              <a:t>initatives</a:t>
            </a:r>
            <a:r>
              <a:rPr lang="nl-NL"/>
              <a:t> (policy &amp; </a:t>
            </a:r>
            <a:r>
              <a:rPr lang="nl-NL" err="1"/>
              <a:t>legislative</a:t>
            </a:r>
            <a:r>
              <a:rPr lang="nl-NL"/>
              <a:t> </a:t>
            </a:r>
            <a:r>
              <a:rPr lang="nl-NL" err="1"/>
              <a:t>texts</a:t>
            </a:r>
            <a:r>
              <a:rPr lang="nl-NL"/>
              <a:t>) </a:t>
            </a:r>
          </a:p>
          <a:p>
            <a:endParaRPr lang="nl-NL"/>
          </a:p>
        </p:txBody>
      </p:sp>
    </p:spTree>
    <p:extLst>
      <p:ext uri="{BB962C8B-B14F-4D97-AF65-F5344CB8AC3E}">
        <p14:creationId xmlns:p14="http://schemas.microsoft.com/office/powerpoint/2010/main" val="268954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192" y="346464"/>
            <a:ext cx="10515600" cy="1325563"/>
          </a:xfrm>
        </p:spPr>
        <p:txBody>
          <a:bodyPr>
            <a:normAutofit/>
          </a:bodyPr>
          <a:lstStyle/>
          <a:p>
            <a:r>
              <a:rPr lang="nl-NL" b="1" err="1">
                <a:solidFill>
                  <a:srgbClr val="0B64F5"/>
                </a:solidFill>
                <a:latin typeface="Source Sans Pro" panose="020B0503030403020204" pitchFamily="34" charset="0"/>
                <a:ea typeface="Source Sans Pro" panose="020B0503030403020204" pitchFamily="34" charset="0"/>
              </a:rPr>
              <a:t>Sustainability</a:t>
            </a:r>
            <a:endParaRPr lang="nl-NL" b="1">
              <a:solidFill>
                <a:srgbClr val="0B64F5"/>
              </a:solidFill>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3046444" y="1825624"/>
            <a:ext cx="9145556" cy="4640489"/>
          </a:xfrm>
        </p:spPr>
        <p:txBody>
          <a:bodyPr/>
          <a:lstStyle/>
          <a:p>
            <a:r>
              <a:rPr lang="nl-NL">
                <a:latin typeface="Source Sans Pro" panose="020B0503030403020204" pitchFamily="34" charset="0"/>
                <a:ea typeface="Source Sans Pro" panose="020B0503030403020204" pitchFamily="34" charset="0"/>
              </a:rPr>
              <a:t>How does the project feed </a:t>
            </a:r>
            <a:r>
              <a:rPr lang="nl-NL" err="1">
                <a:latin typeface="Source Sans Pro" panose="020B0503030403020204" pitchFamily="34" charset="0"/>
                <a:ea typeface="Source Sans Pro" panose="020B0503030403020204" pitchFamily="34" charset="0"/>
              </a:rPr>
              <a:t>into</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the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broader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contetx</a:t>
            </a:r>
            <a:r>
              <a:rPr lang="nl-NL">
                <a:latin typeface="Source Sans Pro" panose="020B0503030403020204" pitchFamily="34" charset="0"/>
                <a:ea typeface="Source Sans Pro" panose="020B0503030403020204" pitchFamily="34" charset="0"/>
              </a:rPr>
              <a:t> of </a:t>
            </a:r>
            <a:r>
              <a:rPr lang="nl-NL" err="1">
                <a:latin typeface="Source Sans Pro" panose="020B0503030403020204" pitchFamily="34" charset="0"/>
                <a:ea typeface="Source Sans Pro" panose="020B0503030403020204" pitchFamily="34" charset="0"/>
              </a:rPr>
              <a:t>your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work</a:t>
            </a:r>
            <a:r>
              <a:rPr lang="nl-NL">
                <a:latin typeface="Source Sans Pro" panose="020B0503030403020204" pitchFamily="34" charset="0"/>
                <a:ea typeface="Source Sans Pro" panose="020B0503030403020204" pitchFamily="34" charset="0"/>
              </a:rPr>
              <a:t>? (</a:t>
            </a:r>
            <a:r>
              <a:rPr lang="nl-NL"/>
              <a:t>Will </a:t>
            </a:r>
            <a:r>
              <a:rPr lang="nl-NL" err="1"/>
              <a:t>it</a:t>
            </a:r>
            <a:r>
              <a:rPr lang="nl-NL"/>
              <a:t> help </a:t>
            </a:r>
            <a:r>
              <a:rPr lang="nl-NL" err="1"/>
              <a:t>you</a:t>
            </a:r>
            <a:r>
              <a:rPr lang="nl-NL"/>
              <a:t> </a:t>
            </a:r>
            <a:r>
              <a:rPr lang="nl-NL" err="1"/>
              <a:t>develop</a:t>
            </a:r>
            <a:r>
              <a:rPr lang="nl-NL"/>
              <a:t> a new tool </a:t>
            </a:r>
            <a:r>
              <a:rPr lang="nl-NL" err="1"/>
              <a:t>that</a:t>
            </a:r>
            <a:r>
              <a:rPr lang="nl-NL"/>
              <a:t> </a:t>
            </a:r>
            <a:r>
              <a:rPr lang="nl-NL" err="1"/>
              <a:t>you</a:t>
            </a:r>
            <a:r>
              <a:rPr lang="nl-NL"/>
              <a:t> </a:t>
            </a:r>
            <a:r>
              <a:rPr lang="nl-NL" err="1"/>
              <a:t>can</a:t>
            </a:r>
            <a:r>
              <a:rPr lang="nl-NL"/>
              <a:t> </a:t>
            </a:r>
            <a:r>
              <a:rPr lang="nl-NL" err="1"/>
              <a:t>use</a:t>
            </a:r>
            <a:r>
              <a:rPr lang="nl-NL"/>
              <a:t> in </a:t>
            </a:r>
            <a:r>
              <a:rPr lang="nl-NL" err="1"/>
              <a:t>the</a:t>
            </a:r>
            <a:r>
              <a:rPr lang="nl-NL"/>
              <a:t> </a:t>
            </a:r>
            <a:r>
              <a:rPr lang="nl-NL" err="1"/>
              <a:t>future</a:t>
            </a:r>
            <a:r>
              <a:rPr lang="nl-NL"/>
              <a:t>? Or </a:t>
            </a:r>
            <a:r>
              <a:rPr lang="nl-NL" err="1"/>
              <a:t>increase</a:t>
            </a:r>
            <a:r>
              <a:rPr lang="nl-NL"/>
              <a:t> </a:t>
            </a:r>
            <a:r>
              <a:rPr lang="nl-NL" err="1"/>
              <a:t>your</a:t>
            </a:r>
            <a:r>
              <a:rPr lang="nl-NL"/>
              <a:t> </a:t>
            </a:r>
            <a:r>
              <a:rPr lang="nl-NL" err="1"/>
              <a:t>visibility</a:t>
            </a:r>
            <a:r>
              <a:rPr lang="nl-NL"/>
              <a:t> on a </a:t>
            </a:r>
            <a:r>
              <a:rPr lang="nl-NL" err="1"/>
              <a:t>certain</a:t>
            </a:r>
            <a:r>
              <a:rPr lang="nl-NL"/>
              <a:t> </a:t>
            </a:r>
            <a:r>
              <a:rPr lang="nl-NL" err="1"/>
              <a:t>advocacy</a:t>
            </a:r>
            <a:r>
              <a:rPr lang="nl-NL"/>
              <a:t> issue </a:t>
            </a:r>
            <a:r>
              <a:rPr lang="nl-NL" err="1"/>
              <a:t>that</a:t>
            </a:r>
            <a:r>
              <a:rPr lang="nl-NL"/>
              <a:t> </a:t>
            </a:r>
            <a:r>
              <a:rPr lang="nl-NL" err="1"/>
              <a:t>can</a:t>
            </a:r>
            <a:r>
              <a:rPr lang="nl-NL"/>
              <a:t> help </a:t>
            </a:r>
            <a:r>
              <a:rPr lang="nl-NL" err="1"/>
              <a:t>to</a:t>
            </a:r>
            <a:r>
              <a:rPr lang="nl-NL"/>
              <a:t> </a:t>
            </a:r>
            <a:r>
              <a:rPr lang="nl-NL" err="1"/>
              <a:t>strengthen</a:t>
            </a:r>
            <a:r>
              <a:rPr lang="nl-NL"/>
              <a:t> </a:t>
            </a:r>
            <a:r>
              <a:rPr lang="nl-NL" err="1"/>
              <a:t>your</a:t>
            </a:r>
            <a:r>
              <a:rPr lang="nl-NL"/>
              <a:t> </a:t>
            </a:r>
            <a:r>
              <a:rPr lang="nl-NL" err="1"/>
              <a:t>message</a:t>
            </a:r>
            <a:r>
              <a:rPr lang="nl-NL"/>
              <a:t> in </a:t>
            </a:r>
            <a:r>
              <a:rPr lang="nl-NL" err="1"/>
              <a:t>the</a:t>
            </a:r>
            <a:r>
              <a:rPr lang="nl-NL"/>
              <a:t> </a:t>
            </a:r>
            <a:r>
              <a:rPr lang="nl-NL" err="1"/>
              <a:t>future</a:t>
            </a:r>
            <a:r>
              <a:rPr lang="nl-NL"/>
              <a:t>? Or </a:t>
            </a:r>
            <a:r>
              <a:rPr lang="nl-NL" err="1"/>
              <a:t>will</a:t>
            </a:r>
            <a:r>
              <a:rPr lang="nl-NL"/>
              <a:t> </a:t>
            </a:r>
            <a:r>
              <a:rPr lang="nl-NL" err="1"/>
              <a:t>it</a:t>
            </a:r>
            <a:r>
              <a:rPr lang="nl-NL"/>
              <a:t> </a:t>
            </a:r>
            <a:r>
              <a:rPr lang="nl-NL" err="1"/>
              <a:t>enable</a:t>
            </a:r>
            <a:r>
              <a:rPr lang="nl-NL"/>
              <a:t> </a:t>
            </a:r>
            <a:r>
              <a:rPr lang="nl-NL" err="1"/>
              <a:t>you</a:t>
            </a:r>
            <a:r>
              <a:rPr lang="nl-NL"/>
              <a:t> </a:t>
            </a:r>
            <a:r>
              <a:rPr lang="nl-NL" err="1"/>
              <a:t>to</a:t>
            </a:r>
            <a:r>
              <a:rPr lang="nl-NL"/>
              <a:t> test </a:t>
            </a:r>
            <a:r>
              <a:rPr lang="nl-NL" err="1"/>
              <a:t>your</a:t>
            </a:r>
            <a:r>
              <a:rPr lang="nl-NL"/>
              <a:t> new </a:t>
            </a:r>
            <a:r>
              <a:rPr lang="nl-NL" err="1"/>
              <a:t>advocacy</a:t>
            </a:r>
            <a:r>
              <a:rPr lang="nl-NL"/>
              <a:t> </a:t>
            </a:r>
            <a:r>
              <a:rPr lang="nl-NL" err="1"/>
              <a:t>strategy</a:t>
            </a:r>
            <a:r>
              <a:rPr lang="nl-NL"/>
              <a:t> in </a:t>
            </a:r>
            <a:r>
              <a:rPr lang="nl-NL" err="1"/>
              <a:t>practice</a:t>
            </a:r>
            <a:r>
              <a:rPr lang="nl-NL"/>
              <a:t>? </a:t>
            </a:r>
            <a:endParaRPr lang="nl-NL">
              <a:latin typeface="Source Sans Pro" panose="020B0503030403020204" pitchFamily="34" charset="0"/>
              <a:ea typeface="Source Sans Pro" panose="020B0503030403020204" pitchFamily="34" charset="0"/>
            </a:endParaRPr>
          </a:p>
          <a:p>
            <a:r>
              <a:rPr lang="nl-NL" err="1">
                <a:latin typeface="Source Sans Pro" panose="020B0503030403020204" pitchFamily="34" charset="0"/>
                <a:ea typeface="Source Sans Pro" panose="020B0503030403020204" pitchFamily="34" charset="0"/>
              </a:rPr>
              <a:t>What</a:t>
            </a:r>
            <a:r>
              <a:rPr lang="nl-NL">
                <a:latin typeface="Source Sans Pro" panose="020B0503030403020204" pitchFamily="34" charset="0"/>
                <a:ea typeface="Source Sans Pro" panose="020B0503030403020204" pitchFamily="34" charset="0"/>
              </a:rPr>
              <a:t> is the </a:t>
            </a:r>
            <a:r>
              <a:rPr lang="nl-NL" b="1" err="1">
                <a:latin typeface="Source Sans Pro" panose="020B0503030403020204" pitchFamily="34" charset="0"/>
                <a:ea typeface="Source Sans Pro" panose="020B0503030403020204" pitchFamily="34" charset="0"/>
              </a:rPr>
              <a:t>added</a:t>
            </a:r>
            <a:r>
              <a:rPr lang="nl-NL" b="1">
                <a:latin typeface="Source Sans Pro" panose="020B0503030403020204" pitchFamily="34" charset="0"/>
                <a:ea typeface="Source Sans Pro" panose="020B0503030403020204" pitchFamily="34" charset="0"/>
              </a:rPr>
              <a:t> value </a:t>
            </a:r>
            <a:r>
              <a:rPr lang="nl-NL">
                <a:latin typeface="Source Sans Pro" panose="020B0503030403020204" pitchFamily="34" charset="0"/>
                <a:ea typeface="Source Sans Pro" panose="020B0503030403020204" pitchFamily="34" charset="0"/>
              </a:rPr>
              <a:t>of the project for the development of </a:t>
            </a:r>
            <a:r>
              <a:rPr lang="nl-NL" err="1">
                <a:latin typeface="Source Sans Pro" panose="020B0503030403020204" pitchFamily="34" charset="0"/>
                <a:ea typeface="Source Sans Pro" panose="020B0503030403020204" pitchFamily="34" charset="0"/>
              </a:rPr>
              <a:t>your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organisation</a:t>
            </a:r>
            <a:r>
              <a:rPr lang="nl-NL">
                <a:latin typeface="Source Sans Pro" panose="020B0503030403020204" pitchFamily="34" charset="0"/>
                <a:ea typeface="Source Sans Pro" panose="020B0503030403020204" pitchFamily="34" charset="0"/>
              </a:rPr>
              <a:t>? </a:t>
            </a:r>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420965" y="-776643"/>
            <a:ext cx="6505213" cy="6385488"/>
          </a:xfrm>
          <a:prstGeom prst="rect">
            <a:avLst/>
          </a:prstGeom>
          <a:noFill/>
        </p:spPr>
      </p:pic>
    </p:spTree>
    <p:extLst>
      <p:ext uri="{BB962C8B-B14F-4D97-AF65-F5344CB8AC3E}">
        <p14:creationId xmlns:p14="http://schemas.microsoft.com/office/powerpoint/2010/main" val="91705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61522" y="233624"/>
            <a:ext cx="10515600" cy="1325563"/>
          </a:xfrm>
        </p:spPr>
        <p:txBody>
          <a:bodyPr/>
          <a:lstStyle/>
          <a:p>
            <a:r>
              <a:rPr lang="nl-NL" err="1">
                <a:latin typeface="Source Sans Pro" panose="020B0503030403020204" pitchFamily="34" charset="0"/>
                <a:ea typeface="Source Sans Pro" panose="020B0503030403020204" pitchFamily="34" charset="0"/>
              </a:rPr>
              <a:t>Pay</a:t>
            </a:r>
            <a:r>
              <a:rPr lang="nl-NL">
                <a:latin typeface="Source Sans Pro" panose="020B0503030403020204" pitchFamily="34" charset="0"/>
                <a:ea typeface="Source Sans Pro" panose="020B0503030403020204" pitchFamily="34" charset="0"/>
              </a:rPr>
              <a:t> extra attention to:</a:t>
            </a:r>
            <a:r>
              <a:rPr lang="nl-NL"/>
              <a:t>	</a:t>
            </a:r>
          </a:p>
        </p:txBody>
      </p:sp>
      <p:sp>
        <p:nvSpPr>
          <p:cNvPr id="3" name="Content Placeholder 2"/>
          <p:cNvSpPr>
            <a:spLocks noGrp="1"/>
          </p:cNvSpPr>
          <p:nvPr>
            <p:ph idx="1"/>
          </p:nvPr>
        </p:nvSpPr>
        <p:spPr>
          <a:xfrm>
            <a:off x="3161522" y="1853616"/>
            <a:ext cx="8781662" cy="4360571"/>
          </a:xfrm>
        </p:spPr>
        <p:txBody>
          <a:bodyPr/>
          <a:lstStyle/>
          <a:p>
            <a:r>
              <a:rPr lang="nl-NL">
                <a:latin typeface="Source Sans Pro" panose="020B0503030403020204" pitchFamily="34" charset="0"/>
                <a:ea typeface="Source Sans Pro" panose="020B0503030403020204" pitchFamily="34" charset="0"/>
              </a:rPr>
              <a:t>Cross </a:t>
            </a:r>
            <a:r>
              <a:rPr lang="nl-NL" err="1">
                <a:latin typeface="Source Sans Pro" panose="020B0503030403020204" pitchFamily="34" charset="0"/>
                <a:ea typeface="Source Sans Pro" panose="020B0503030403020204" pitchFamily="34" charset="0"/>
              </a:rPr>
              <a:t>cutting</a:t>
            </a:r>
            <a:r>
              <a:rPr lang="nl-NL">
                <a:latin typeface="Source Sans Pro" panose="020B0503030403020204" pitchFamily="34" charset="0"/>
                <a:ea typeface="Source Sans Pro" panose="020B0503030403020204" pitchFamily="34" charset="0"/>
              </a:rPr>
              <a:t> issues</a:t>
            </a:r>
          </a:p>
          <a:p>
            <a:r>
              <a:rPr lang="nl-NL">
                <a:latin typeface="Source Sans Pro" panose="020B0503030403020204" pitchFamily="34" charset="0"/>
                <a:ea typeface="Source Sans Pro" panose="020B0503030403020204" pitchFamily="34" charset="0"/>
              </a:rPr>
              <a:t>Connection to promotion of EU </a:t>
            </a:r>
            <a:r>
              <a:rPr lang="nl-NL" err="1">
                <a:latin typeface="Source Sans Pro" panose="020B0503030403020204" pitchFamily="34" charset="0"/>
                <a:ea typeface="Source Sans Pro" panose="020B0503030403020204" pitchFamily="34" charset="0"/>
              </a:rPr>
              <a:t>values</a:t>
            </a:r>
            <a:r>
              <a:rPr lang="nl-NL">
                <a:latin typeface="Source Sans Pro" panose="020B0503030403020204" pitchFamily="34" charset="0"/>
                <a:ea typeface="Source Sans Pro" panose="020B0503030403020204" pitchFamily="34" charset="0"/>
              </a:rPr>
              <a:t> </a:t>
            </a:r>
          </a:p>
          <a:p>
            <a:r>
              <a:rPr lang="nl-NL" err="1">
                <a:latin typeface="Source Sans Pro" panose="020B0503030403020204" pitchFamily="34" charset="0"/>
                <a:ea typeface="Source Sans Pro" panose="020B0503030403020204" pitchFamily="34" charset="0"/>
              </a:rPr>
              <a:t>Added</a:t>
            </a:r>
            <a:r>
              <a:rPr lang="nl-NL">
                <a:latin typeface="Source Sans Pro" panose="020B0503030403020204" pitchFamily="34" charset="0"/>
                <a:ea typeface="Source Sans Pro" panose="020B0503030403020204" pitchFamily="34" charset="0"/>
              </a:rPr>
              <a:t> value to </a:t>
            </a:r>
            <a:r>
              <a:rPr lang="nl-NL" err="1">
                <a:latin typeface="Source Sans Pro" panose="020B0503030403020204" pitchFamily="34" charset="0"/>
                <a:ea typeface="Source Sans Pro" panose="020B0503030403020204" pitchFamily="34" charset="0"/>
              </a:rPr>
              <a:t>your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organisation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connect</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your</a:t>
            </a:r>
            <a:r>
              <a:rPr lang="nl-NL">
                <a:latin typeface="Source Sans Pro" panose="020B0503030403020204" pitchFamily="34" charset="0"/>
                <a:ea typeface="Source Sans Pro" panose="020B0503030403020204" pitchFamily="34" charset="0"/>
              </a:rPr>
              <a:t> project to </a:t>
            </a:r>
            <a:r>
              <a:rPr lang="nl-NL" err="1">
                <a:latin typeface="Source Sans Pro" panose="020B0503030403020204" pitchFamily="34" charset="0"/>
                <a:ea typeface="Source Sans Pro" panose="020B0503030403020204" pitchFamily="34" charset="0"/>
              </a:rPr>
              <a:t>wider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strategy</a:t>
            </a:r>
            <a:r>
              <a:rPr lang="nl-NL">
                <a:latin typeface="Source Sans Pro" panose="020B0503030403020204" pitchFamily="34" charset="0"/>
                <a:ea typeface="Source Sans Pro" panose="020B0503030403020204" pitchFamily="34" charset="0"/>
              </a:rPr>
              <a:t> of </a:t>
            </a:r>
            <a:r>
              <a:rPr lang="nl-NL" err="1">
                <a:latin typeface="Source Sans Pro" panose="020B0503030403020204" pitchFamily="34" charset="0"/>
                <a:ea typeface="Source Sans Pro" panose="020B0503030403020204" pitchFamily="34" charset="0"/>
              </a:rPr>
              <a:t>organisation</a:t>
            </a:r>
            <a:endParaRPr lang="nl-NL">
              <a:latin typeface="Source Sans Pro" panose="020B0503030403020204" pitchFamily="34" charset="0"/>
              <a:ea typeface="Source Sans Pro" panose="020B0503030403020204" pitchFamily="34" charset="0"/>
            </a:endParaRPr>
          </a:p>
          <a:p>
            <a:r>
              <a:rPr lang="nl-NL">
                <a:latin typeface="Source Sans Pro" panose="020B0503030403020204" pitchFamily="34" charset="0"/>
                <a:ea typeface="Source Sans Pro" panose="020B0503030403020204" pitchFamily="34" charset="0"/>
              </a:rPr>
              <a:t>Gender mainstreaming and </a:t>
            </a:r>
            <a:r>
              <a:rPr lang="nl-NL" err="1">
                <a:latin typeface="Source Sans Pro" panose="020B0503030403020204" pitchFamily="34" charset="0"/>
                <a:ea typeface="Source Sans Pro" panose="020B0503030403020204" pitchFamily="34" charset="0"/>
              </a:rPr>
              <a:t>using</a:t>
            </a:r>
            <a:r>
              <a:rPr lang="nl-NL">
                <a:latin typeface="Source Sans Pro" panose="020B0503030403020204" pitchFamily="34" charset="0"/>
                <a:ea typeface="Source Sans Pro" panose="020B0503030403020204" pitchFamily="34" charset="0"/>
              </a:rPr>
              <a:t> the GESI </a:t>
            </a:r>
            <a:r>
              <a:rPr lang="nl-NL" err="1">
                <a:latin typeface="Source Sans Pro" panose="020B0503030403020204" pitchFamily="34" charset="0"/>
                <a:ea typeface="Source Sans Pro" panose="020B0503030403020204" pitchFamily="34" charset="0"/>
              </a:rPr>
              <a:t>framework</a:t>
            </a:r>
            <a:endParaRPr lang="nl-NL">
              <a:latin typeface="Source Sans Pro" panose="020B0503030403020204" pitchFamily="34" charset="0"/>
              <a:ea typeface="Source Sans Pro" panose="020B0503030403020204" pitchFamily="34" charset="0"/>
            </a:endParaRPr>
          </a:p>
          <a:p>
            <a:endParaRPr lang="nl-NL">
              <a:latin typeface="Source Sans Pro" panose="020B0503030403020204" pitchFamily="34" charset="0"/>
              <a:ea typeface="Source Sans Pro" panose="020B0503030403020204" pitchFamily="34" charset="0"/>
            </a:endParaRPr>
          </a:p>
          <a:p>
            <a:pPr marL="0" indent="0">
              <a:buNone/>
            </a:pPr>
            <a:endParaRPr lang="nl-NL"/>
          </a:p>
        </p:txBody>
      </p:sp>
      <p:sp>
        <p:nvSpPr>
          <p:cNvPr id="4" name="Rectangle 3"/>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3863707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555" y="355794"/>
            <a:ext cx="10515600" cy="1325563"/>
          </a:xfrm>
        </p:spPr>
        <p:txBody>
          <a:bodyPr/>
          <a:lstStyle/>
          <a:p>
            <a:r>
              <a:rPr lang="nl-NL" b="1" err="1">
                <a:solidFill>
                  <a:srgbClr val="0B64F5"/>
                </a:solidFill>
                <a:latin typeface="Source Sans Pro" panose="020B0503030403020204" pitchFamily="34" charset="0"/>
                <a:ea typeface="Source Sans Pro" panose="020B0503030403020204" pitchFamily="34" charset="0"/>
              </a:rPr>
              <a:t>Further</a:t>
            </a:r>
            <a:r>
              <a:rPr lang="nl-NL" b="1">
                <a:solidFill>
                  <a:srgbClr val="0B64F5"/>
                </a:solidFill>
                <a:latin typeface="Source Sans Pro" panose="020B0503030403020204" pitchFamily="34" charset="0"/>
                <a:ea typeface="Source Sans Pro" panose="020B0503030403020204" pitchFamily="34" charset="0"/>
              </a:rPr>
              <a:t> </a:t>
            </a:r>
            <a:r>
              <a:rPr lang="nl-NL" b="1" err="1">
                <a:solidFill>
                  <a:srgbClr val="0B64F5"/>
                </a:solidFill>
                <a:latin typeface="Source Sans Pro" panose="020B0503030403020204" pitchFamily="34" charset="0"/>
                <a:ea typeface="Source Sans Pro" panose="020B0503030403020204" pitchFamily="34" charset="0"/>
              </a:rPr>
              <a:t>questions</a:t>
            </a:r>
            <a:r>
              <a:rPr lang="nl-NL">
                <a:latin typeface="Source Sans Pro" panose="020B0503030403020204" pitchFamily="34" charset="0"/>
                <a:ea typeface="Source Sans Pro" panose="020B0503030403020204" pitchFamily="34" charset="0"/>
              </a:rPr>
              <a:t> </a:t>
            </a:r>
            <a:r>
              <a:rPr lang="nl-NL" b="1">
                <a:solidFill>
                  <a:srgbClr val="0B64F5"/>
                </a:solidFill>
                <a:latin typeface="Source Sans Pro" panose="020B0503030403020204" pitchFamily="34" charset="0"/>
                <a:ea typeface="Source Sans Pro" panose="020B0503030403020204" pitchFamily="34" charset="0"/>
              </a:rPr>
              <a:t>&amp; </a:t>
            </a:r>
            <a:r>
              <a:rPr lang="nl-NL" b="1" err="1">
                <a:solidFill>
                  <a:srgbClr val="0B64F5"/>
                </a:solidFill>
                <a:latin typeface="Source Sans Pro" panose="020B0503030403020204" pitchFamily="34" charset="0"/>
                <a:ea typeface="Source Sans Pro" panose="020B0503030403020204" pitchFamily="34" charset="0"/>
              </a:rPr>
              <a:t>stay</a:t>
            </a:r>
            <a:r>
              <a:rPr lang="nl-NL" b="1">
                <a:solidFill>
                  <a:srgbClr val="0B64F5"/>
                </a:solidFill>
                <a:latin typeface="Source Sans Pro" panose="020B0503030403020204" pitchFamily="34" charset="0"/>
                <a:ea typeface="Source Sans Pro" panose="020B0503030403020204" pitchFamily="34" charset="0"/>
              </a:rPr>
              <a:t> up to date	</a:t>
            </a:r>
          </a:p>
        </p:txBody>
      </p:sp>
      <p:sp>
        <p:nvSpPr>
          <p:cNvPr id="3" name="Content Placeholder 2"/>
          <p:cNvSpPr>
            <a:spLocks noGrp="1"/>
          </p:cNvSpPr>
          <p:nvPr>
            <p:ph idx="1"/>
          </p:nvPr>
        </p:nvSpPr>
        <p:spPr>
          <a:xfrm>
            <a:off x="3460102" y="1806964"/>
            <a:ext cx="8156510" cy="4705804"/>
          </a:xfrm>
        </p:spPr>
        <p:txBody>
          <a:bodyPr/>
          <a:lstStyle/>
          <a:p>
            <a:r>
              <a:rPr lang="nl-NL">
                <a:latin typeface="Source Sans Pro" panose="020B0503030403020204" pitchFamily="34" charset="0"/>
                <a:ea typeface="Source Sans Pro" panose="020B0503030403020204" pitchFamily="34" charset="0"/>
              </a:rPr>
              <a:t>For </a:t>
            </a:r>
            <a:r>
              <a:rPr lang="nl-NL" err="1">
                <a:latin typeface="Source Sans Pro" panose="020B0503030403020204" pitchFamily="34" charset="0"/>
                <a:ea typeface="Source Sans Pro" panose="020B0503030403020204" pitchFamily="34" charset="0"/>
              </a:rPr>
              <a:t>upcoming</a:t>
            </a:r>
            <a:r>
              <a:rPr lang="nl-NL">
                <a:latin typeface="Source Sans Pro" panose="020B0503030403020204" pitchFamily="34" charset="0"/>
                <a:ea typeface="Source Sans Pro" panose="020B0503030403020204" pitchFamily="34" charset="0"/>
              </a:rPr>
              <a:t> call for </a:t>
            </a:r>
            <a:r>
              <a:rPr lang="nl-NL" err="1">
                <a:latin typeface="Source Sans Pro" panose="020B0503030403020204" pitchFamily="34" charset="0"/>
                <a:ea typeface="Source Sans Pro" panose="020B0503030403020204" pitchFamily="34" charset="0"/>
              </a:rPr>
              <a:t>proposals</a:t>
            </a:r>
            <a:r>
              <a:rPr lang="nl-NL">
                <a:latin typeface="Source Sans Pro" panose="020B0503030403020204" pitchFamily="34" charset="0"/>
                <a:ea typeface="Source Sans Pro" panose="020B0503030403020204" pitchFamily="34" charset="0"/>
              </a:rPr>
              <a:t>, training and </a:t>
            </a:r>
            <a:r>
              <a:rPr lang="nl-NL" err="1">
                <a:latin typeface="Source Sans Pro" panose="020B0503030403020204" pitchFamily="34" charset="0"/>
                <a:ea typeface="Source Sans Pro" panose="020B0503030403020204" pitchFamily="34" charset="0"/>
              </a:rPr>
              <a:t>learning</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opportunities</a:t>
            </a:r>
            <a:r>
              <a:rPr lang="nl-NL">
                <a:latin typeface="Source Sans Pro" panose="020B0503030403020204" pitchFamily="34" charset="0"/>
                <a:ea typeface="Source Sans Pro" panose="020B0503030403020204" pitchFamily="34" charset="0"/>
              </a:rPr>
              <a:t> check the </a:t>
            </a:r>
            <a:r>
              <a:rPr lang="nl-NL">
                <a:latin typeface="Source Sans Pro" panose="020B0503030403020204" pitchFamily="34" charset="0"/>
                <a:ea typeface="Source Sans Pro" panose="020B0503030403020204" pitchFamily="34" charset="0"/>
                <a:hlinkClick r:id="rId3"/>
              </a:rPr>
              <a:t>project page </a:t>
            </a:r>
            <a:r>
              <a:rPr lang="nl-NL">
                <a:latin typeface="Source Sans Pro" panose="020B0503030403020204" pitchFamily="34" charset="0"/>
                <a:ea typeface="Source Sans Pro" panose="020B0503030403020204" pitchFamily="34" charset="0"/>
              </a:rPr>
              <a:t>on </a:t>
            </a:r>
            <a:r>
              <a:rPr lang="nl-NL" err="1">
                <a:latin typeface="Source Sans Pro" panose="020B0503030403020204" pitchFamily="34" charset="0"/>
                <a:ea typeface="Source Sans Pro" panose="020B0503030403020204" pitchFamily="34" charset="0"/>
              </a:rPr>
              <a:t>our</a:t>
            </a:r>
            <a:r>
              <a:rPr lang="nl-NL">
                <a:latin typeface="Source Sans Pro" panose="020B0503030403020204" pitchFamily="34" charset="0"/>
                <a:ea typeface="Source Sans Pro" panose="020B0503030403020204" pitchFamily="34" charset="0"/>
              </a:rPr>
              <a:t> website</a:t>
            </a:r>
          </a:p>
          <a:p>
            <a:r>
              <a:rPr lang="nl-NL">
                <a:latin typeface="Source Sans Pro" panose="020B0503030403020204" pitchFamily="34" charset="0"/>
                <a:ea typeface="Source Sans Pro" panose="020B0503030403020204" pitchFamily="34" charset="0"/>
              </a:rPr>
              <a:t>For </a:t>
            </a:r>
            <a:r>
              <a:rPr lang="nl-NL" err="1">
                <a:latin typeface="Source Sans Pro" panose="020B0503030403020204" pitchFamily="34" charset="0"/>
                <a:ea typeface="Source Sans Pro" panose="020B0503030403020204" pitchFamily="34" charset="0"/>
              </a:rPr>
              <a:t>questions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about</a:t>
            </a:r>
            <a:r>
              <a:rPr lang="nl-NL">
                <a:latin typeface="Source Sans Pro" panose="020B0503030403020204" pitchFamily="34" charset="0"/>
                <a:ea typeface="Source Sans Pro" panose="020B0503030403020204" pitchFamily="34" charset="0"/>
              </a:rPr>
              <a:t> the call for </a:t>
            </a:r>
            <a:r>
              <a:rPr lang="nl-NL" b="1" err="1">
                <a:latin typeface="Source Sans Pro" panose="020B0503030403020204" pitchFamily="34" charset="0"/>
                <a:ea typeface="Source Sans Pro" panose="020B0503030403020204" pitchFamily="34" charset="0"/>
              </a:rPr>
              <a:t>proposals</a:t>
            </a:r>
            <a:r>
              <a:rPr lang="nl-NL" b="1">
                <a:latin typeface="Source Sans Pro" panose="020B0503030403020204" pitchFamily="34" charset="0"/>
                <a:ea typeface="Source Sans Pro" panose="020B0503030403020204" pitchFamily="34" charset="0"/>
              </a:rPr>
              <a:t> </a:t>
            </a:r>
            <a:r>
              <a:rPr lang="nl-NL" b="1" err="1">
                <a:latin typeface="Source Sans Pro" panose="020B0503030403020204" pitchFamily="34" charset="0"/>
                <a:ea typeface="Source Sans Pro" panose="020B0503030403020204" pitchFamily="34" charset="0"/>
              </a:rPr>
              <a:t>round</a:t>
            </a:r>
            <a:r>
              <a:rPr lang="nl-NL" b="1">
                <a:latin typeface="Source Sans Pro" panose="020B0503030403020204" pitchFamily="34" charset="0"/>
                <a:ea typeface="Source Sans Pro" panose="020B0503030403020204" pitchFamily="34" charset="0"/>
              </a:rPr>
              <a:t> 1 on </a:t>
            </a:r>
            <a:r>
              <a:rPr lang="nl-NL" b="1" err="1">
                <a:latin typeface="Source Sans Pro" panose="020B0503030403020204" pitchFamily="34" charset="0"/>
                <a:ea typeface="Source Sans Pro" panose="020B0503030403020204" pitchFamily="34" charset="0"/>
              </a:rPr>
              <a:t>advoacy</a:t>
            </a:r>
            <a:r>
              <a:rPr lang="nl-NL" b="1">
                <a:latin typeface="Source Sans Pro" panose="020B0503030403020204" pitchFamily="34" charset="0"/>
                <a:ea typeface="Source Sans Pro" panose="020B0503030403020204" pitchFamily="34" charset="0"/>
              </a:rPr>
              <a:t> </a:t>
            </a:r>
            <a:r>
              <a:rPr lang="nl-NL" b="1" err="1">
                <a:latin typeface="Source Sans Pro" panose="020B0503030403020204" pitchFamily="34" charset="0"/>
                <a:ea typeface="Source Sans Pro" panose="020B0503030403020204" pitchFamily="34" charset="0"/>
              </a:rPr>
              <a:t>and</a:t>
            </a:r>
            <a:r>
              <a:rPr lang="nl-NL" b="1">
                <a:latin typeface="Source Sans Pro" panose="020B0503030403020204" pitchFamily="34" charset="0"/>
                <a:ea typeface="Source Sans Pro" panose="020B0503030403020204" pitchFamily="34" charset="0"/>
              </a:rPr>
              <a:t> monitoring (</a:t>
            </a:r>
            <a:r>
              <a:rPr lang="nl-NL" b="1" u="sng">
                <a:latin typeface="Source Sans Pro" panose="020B0503030403020204" pitchFamily="34" charset="0"/>
                <a:ea typeface="Source Sans Pro" panose="020B0503030403020204" pitchFamily="34" charset="0"/>
              </a:rPr>
              <a:t>deadline 31January 2024</a:t>
            </a:r>
            <a:r>
              <a:rPr lang="nl-NL" b="1">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please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submit</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your</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questions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to</a:t>
            </a:r>
            <a:r>
              <a:rPr lang="nl-NL">
                <a:latin typeface="Source Sans Pro" panose="020B0503030403020204" pitchFamily="34" charset="0"/>
                <a:ea typeface="Source Sans Pro" panose="020B0503030403020204" pitchFamily="34" charset="0"/>
              </a:rPr>
              <a:t> </a:t>
            </a:r>
            <a:r>
              <a:rPr lang="nl-NL">
                <a:latin typeface="Source Sans Pro" panose="020B0503030403020204" pitchFamily="34" charset="0"/>
                <a:ea typeface="Source Sans Pro" panose="020B0503030403020204" pitchFamily="34" charset="0"/>
                <a:hlinkClick r:id="rId4"/>
              </a:rPr>
              <a:t>hrd@nhc.nl</a:t>
            </a:r>
            <a:r>
              <a:rPr lang="nl-NL">
                <a:latin typeface="Source Sans Pro" panose="020B0503030403020204" pitchFamily="34" charset="0"/>
                <a:ea typeface="Source Sans Pro" panose="020B0503030403020204" pitchFamily="34" charset="0"/>
              </a:rPr>
              <a:t> no later </a:t>
            </a:r>
            <a:r>
              <a:rPr lang="nl-NL" err="1">
                <a:latin typeface="Source Sans Pro" panose="020B0503030403020204" pitchFamily="34" charset="0"/>
                <a:ea typeface="Source Sans Pro" panose="020B0503030403020204" pitchFamily="34" charset="0"/>
              </a:rPr>
              <a:t>than</a:t>
            </a:r>
            <a:r>
              <a:rPr lang="nl-NL">
                <a:latin typeface="Source Sans Pro" panose="020B0503030403020204" pitchFamily="34" charset="0"/>
                <a:ea typeface="Source Sans Pro" panose="020B0503030403020204" pitchFamily="34" charset="0"/>
              </a:rPr>
              <a:t> </a:t>
            </a:r>
            <a:r>
              <a:rPr lang="nl-NL" b="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19 </a:t>
            </a:r>
            <a:r>
              <a:rPr lang="nl-NL" b="1" err="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January</a:t>
            </a:r>
            <a:r>
              <a:rPr lang="nl-NL" b="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2024</a:t>
            </a:r>
          </a:p>
          <a:p>
            <a:r>
              <a:rPr lang="nl-NL" b="1" err="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You</a:t>
            </a:r>
            <a:r>
              <a:rPr lang="nl-NL" b="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r>
              <a:rPr lang="nl-NL" b="1" err="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can</a:t>
            </a:r>
            <a:r>
              <a:rPr lang="nl-NL" b="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r>
              <a:rPr lang="nl-NL" b="1" err="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apply</a:t>
            </a:r>
            <a:r>
              <a:rPr lang="nl-NL" b="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in English or </a:t>
            </a:r>
            <a:r>
              <a:rPr lang="nl-NL" b="1" err="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Croatian</a:t>
            </a:r>
            <a:endParaRPr lang="nl-NL" b="1">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endParaRPr>
          </a:p>
          <a:p>
            <a:r>
              <a:rPr lang="nl-NL" err="1">
                <a:latin typeface="Source Sans Pro" panose="020B0503030403020204" pitchFamily="34" charset="0"/>
                <a:ea typeface="Source Sans Pro" panose="020B0503030403020204" pitchFamily="34" charset="0"/>
              </a:rPr>
              <a:t>Any</a:t>
            </a:r>
            <a:r>
              <a:rPr lang="nl-NL">
                <a:latin typeface="Source Sans Pro" panose="020B0503030403020204" pitchFamily="34" charset="0"/>
                <a:ea typeface="Source Sans Pro" panose="020B0503030403020204" pitchFamily="34" charset="0"/>
              </a:rPr>
              <a:t> concerns or feedback </a:t>
            </a:r>
            <a:r>
              <a:rPr lang="nl-NL" err="1">
                <a:latin typeface="Source Sans Pro" panose="020B0503030403020204" pitchFamily="34" charset="0"/>
                <a:ea typeface="Source Sans Pro" panose="020B0503030403020204" pitchFamily="34" charset="0"/>
              </a:rPr>
              <a:t>related</a:t>
            </a:r>
            <a:r>
              <a:rPr lang="nl-NL">
                <a:latin typeface="Source Sans Pro" panose="020B0503030403020204" pitchFamily="34" charset="0"/>
                <a:ea typeface="Source Sans Pro" panose="020B0503030403020204" pitchFamily="34" charset="0"/>
              </a:rPr>
              <a:t> to the </a:t>
            </a:r>
            <a:r>
              <a:rPr lang="nl-NL" err="1">
                <a:latin typeface="Source Sans Pro" panose="020B0503030403020204" pitchFamily="34" charset="0"/>
                <a:ea typeface="Source Sans Pro" panose="020B0503030403020204" pitchFamily="34" charset="0"/>
              </a:rPr>
              <a:t>proposal</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selection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process</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can</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be</a:t>
            </a:r>
            <a:r>
              <a:rPr lang="nl-NL">
                <a:latin typeface="Source Sans Pro" panose="020B0503030403020204" pitchFamily="34" charset="0"/>
                <a:ea typeface="Source Sans Pro" panose="020B0503030403020204" pitchFamily="34" charset="0"/>
              </a:rPr>
              <a:t> </a:t>
            </a:r>
            <a:r>
              <a:rPr lang="nl-NL" err="1">
                <a:latin typeface="Source Sans Pro" panose="020B0503030403020204" pitchFamily="34" charset="0"/>
                <a:ea typeface="Source Sans Pro" panose="020B0503030403020204" pitchFamily="34" charset="0"/>
              </a:rPr>
              <a:t>submitted</a:t>
            </a:r>
            <a:r>
              <a:rPr lang="nl-NL">
                <a:latin typeface="Source Sans Pro" panose="020B0503030403020204" pitchFamily="34" charset="0"/>
                <a:ea typeface="Source Sans Pro" panose="020B0503030403020204" pitchFamily="34" charset="0"/>
              </a:rPr>
              <a:t> via e-mail to </a:t>
            </a:r>
            <a:r>
              <a:rPr lang="nl-NL">
                <a:latin typeface="Source Sans Pro" panose="020B0503030403020204" pitchFamily="34" charset="0"/>
                <a:ea typeface="Source Sans Pro" panose="020B0503030403020204" pitchFamily="34" charset="0"/>
                <a:hlinkClick r:id="rId4"/>
              </a:rPr>
              <a:t>hrd@nhc.nl</a:t>
            </a:r>
            <a:endParaRPr lang="nl-NL">
              <a:latin typeface="Source Sans Pro" panose="020B0503030403020204" pitchFamily="34" charset="0"/>
              <a:ea typeface="Source Sans Pro" panose="020B0503030403020204" pitchFamily="34" charset="0"/>
            </a:endParaRPr>
          </a:p>
          <a:p>
            <a:endParaRPr lang="nl-NL"/>
          </a:p>
          <a:p>
            <a:endParaRPr lang="nl-NL"/>
          </a:p>
          <a:p>
            <a:endParaRPr lang="nl-NL"/>
          </a:p>
        </p:txBody>
      </p:sp>
      <p:sp>
        <p:nvSpPr>
          <p:cNvPr id="5" name="Rectangle 4"/>
          <p:cNvSpPr/>
          <p:nvPr/>
        </p:nvSpPr>
        <p:spPr>
          <a:xfrm>
            <a:off x="-1" y="-32815"/>
            <a:ext cx="2971801"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6635" t="15679" r="41248" b="45726"/>
          <a:stretch/>
        </p:blipFill>
        <p:spPr>
          <a:xfrm>
            <a:off x="-2448674" y="-762789"/>
            <a:ext cx="6505213" cy="6385488"/>
          </a:xfrm>
          <a:prstGeom prst="rect">
            <a:avLst/>
          </a:prstGeom>
          <a:noFill/>
        </p:spPr>
      </p:pic>
      <p:sp>
        <p:nvSpPr>
          <p:cNvPr id="4" name="Rectangle 1"/>
          <p:cNvSpPr>
            <a:spLocks noChangeArrowheads="1"/>
          </p:cNvSpPr>
          <p:nvPr/>
        </p:nvSpPr>
        <p:spPr bwMode="auto">
          <a:xfrm>
            <a:off x="0" y="0"/>
            <a:ext cx="6426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Söhne"/>
              </a:rPr>
              <a:t>within the field of HR's in a EU funded project that will attribute subgrants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08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501" y="844721"/>
            <a:ext cx="3281299" cy="166341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691743" y="5148278"/>
            <a:ext cx="2942504" cy="1832970"/>
          </a:xfrm>
          <a:prstGeom prst="rect">
            <a:avLst/>
          </a:prstGeom>
        </p:spPr>
      </p:pic>
      <p:pic>
        <p:nvPicPr>
          <p:cNvPr id="4" name="图片 3" descr="logosc5d0aff4139c3f1.06199803"/>
          <p:cNvPicPr/>
          <p:nvPr/>
        </p:nvPicPr>
        <p:blipFill>
          <a:blip r:embed="rId5"/>
          <a:stretch>
            <a:fillRect/>
          </a:stretch>
        </p:blipFill>
        <p:spPr>
          <a:xfrm>
            <a:off x="4713649" y="4322508"/>
            <a:ext cx="4312811" cy="3093948"/>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8611454" y="5440662"/>
            <a:ext cx="3164880" cy="1070402"/>
          </a:xfrm>
          <a:prstGeom prst="rect">
            <a:avLst/>
          </a:prstGeom>
        </p:spPr>
      </p:pic>
      <p:sp>
        <p:nvSpPr>
          <p:cNvPr id="2" name="Rectangle 1"/>
          <p:cNvSpPr/>
          <p:nvPr/>
        </p:nvSpPr>
        <p:spPr>
          <a:xfrm>
            <a:off x="2377365" y="2875958"/>
            <a:ext cx="9337570" cy="1446550"/>
          </a:xfrm>
          <a:prstGeom prst="rect">
            <a:avLst/>
          </a:prstGeom>
        </p:spPr>
        <p:txBody>
          <a:bodyPr wrap="square">
            <a:spAutoFit/>
          </a:bodyPr>
          <a:lstStyle/>
          <a:p>
            <a:pPr algn="ctr"/>
            <a:r>
              <a:rPr lang="en-US" sz="4400" b="1">
                <a:solidFill>
                  <a:srgbClr val="0B64F5"/>
                </a:solidFill>
                <a:latin typeface="Source Sans Pro" panose="020B0503030403020204" pitchFamily="34" charset="0"/>
                <a:ea typeface="Source Sans Pro" panose="020B0503030403020204" pitchFamily="34" charset="0"/>
              </a:rPr>
              <a:t>INTEGRATION OF A GENDER MAINSTREAMING PERSPECTIVE</a:t>
            </a:r>
            <a:endParaRPr lang="en-US" sz="4400" b="1">
              <a:solidFill>
                <a:srgbClr val="0B64F5"/>
              </a:solidFill>
            </a:endParaRPr>
          </a:p>
        </p:txBody>
      </p:sp>
      <p:sp>
        <p:nvSpPr>
          <p:cNvPr id="8" name="Rectangle 7"/>
          <p:cNvSpPr/>
          <p:nvPr/>
        </p:nvSpPr>
        <p:spPr>
          <a:xfrm>
            <a:off x="-1" y="-32815"/>
            <a:ext cx="2496065"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611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342" y="2334877"/>
            <a:ext cx="9137480"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WHAT IS GENDER MAINSTREAMING</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0B64F5"/>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17647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354" y="1"/>
            <a:ext cx="8323901" cy="1489166"/>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Agenda</a:t>
            </a:r>
            <a:endParaRPr lang="en-US" sz="8000" b="1">
              <a:solidFill>
                <a:srgbClr val="0B64F5"/>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4212186858"/>
              </p:ext>
            </p:extLst>
          </p:nvPr>
        </p:nvGraphicFramePr>
        <p:xfrm>
          <a:off x="3086985" y="1465326"/>
          <a:ext cx="8574637" cy="5392674"/>
        </p:xfrm>
        <a:graphic>
          <a:graphicData uri="http://schemas.openxmlformats.org/drawingml/2006/table">
            <a:tbl>
              <a:tblPr firstRow="1" firstCol="1" bandRow="1">
                <a:tableStyleId>{2D5ABB26-0587-4C30-8999-92F81FD0307C}</a:tableStyleId>
              </a:tblPr>
              <a:tblGrid>
                <a:gridCol w="1814325">
                  <a:extLst>
                    <a:ext uri="{9D8B030D-6E8A-4147-A177-3AD203B41FA5}">
                      <a16:colId xmlns:a16="http://schemas.microsoft.com/office/drawing/2014/main" val="2991265067"/>
                    </a:ext>
                  </a:extLst>
                </a:gridCol>
                <a:gridCol w="6760312">
                  <a:extLst>
                    <a:ext uri="{9D8B030D-6E8A-4147-A177-3AD203B41FA5}">
                      <a16:colId xmlns:a16="http://schemas.microsoft.com/office/drawing/2014/main" val="3414956797"/>
                    </a:ext>
                  </a:extLst>
                </a:gridCol>
              </a:tblGrid>
              <a:tr h="299373">
                <a:tc>
                  <a:txBody>
                    <a:bodyPr/>
                    <a:lstStyle/>
                    <a:p>
                      <a:pPr marL="0" marR="0" algn="l"/>
                      <a:r>
                        <a:rPr lang="en-US" sz="2000" b="1">
                          <a:effectLst/>
                        </a:rPr>
                        <a:t>Time slot</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2000" b="1">
                          <a:effectLst/>
                        </a:rPr>
                        <a:t>Topics</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5509222"/>
                  </a:ext>
                </a:extLst>
              </a:tr>
              <a:tr h="548148">
                <a:tc>
                  <a:txBody>
                    <a:bodyPr/>
                    <a:lstStyle/>
                    <a:p>
                      <a:pPr marL="0" marR="0" algn="l">
                        <a:lnSpc>
                          <a:spcPct val="107000"/>
                        </a:lnSpc>
                        <a:spcBef>
                          <a:spcPts val="0"/>
                        </a:spcBef>
                        <a:spcAft>
                          <a:spcPts val="0"/>
                        </a:spcAft>
                      </a:pPr>
                      <a:r>
                        <a:rPr lang="en-GB" sz="2000">
                          <a:effectLst/>
                        </a:rPr>
                        <a:t>10:00 – 10:30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362200" algn="l"/>
                        </a:tabLst>
                      </a:pPr>
                      <a:r>
                        <a:rPr lang="en-GB" sz="2000">
                          <a:effectLst/>
                        </a:rPr>
                        <a:t>Introduction the CERV programme </a:t>
                      </a:r>
                      <a:endParaRPr lang="en-US" sz="2000">
                        <a:effectLst/>
                      </a:endParaRPr>
                    </a:p>
                    <a:p>
                      <a:pPr marL="0" marR="0">
                        <a:lnSpc>
                          <a:spcPct val="107000"/>
                        </a:lnSpc>
                        <a:spcBef>
                          <a:spcPts val="0"/>
                        </a:spcBef>
                        <a:spcAft>
                          <a:spcPts val="0"/>
                        </a:spcAft>
                        <a:tabLst>
                          <a:tab pos="3105150" algn="l"/>
                        </a:tabLst>
                      </a:pPr>
                      <a:r>
                        <a:rPr lang="en-GB"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840497"/>
                  </a:ext>
                </a:extLst>
              </a:tr>
              <a:tr h="828418">
                <a:tc>
                  <a:txBody>
                    <a:bodyPr/>
                    <a:lstStyle/>
                    <a:p>
                      <a:pPr marL="0" marR="0" algn="l">
                        <a:lnSpc>
                          <a:spcPct val="107000"/>
                        </a:lnSpc>
                        <a:spcBef>
                          <a:spcPts val="0"/>
                        </a:spcBef>
                        <a:spcAft>
                          <a:spcPts val="0"/>
                        </a:spcAft>
                      </a:pPr>
                      <a:r>
                        <a:rPr lang="en-GB" sz="2000">
                          <a:effectLst/>
                        </a:rPr>
                        <a:t>10:30 – 11:30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How to develop a successful project proposal? </a:t>
                      </a:r>
                      <a:endParaRPr lang="en-US" sz="2000">
                        <a:effectLst/>
                      </a:endParaRPr>
                    </a:p>
                    <a:p>
                      <a:pPr marL="342900" marR="0" lvl="0" indent="-342900">
                        <a:lnSpc>
                          <a:spcPct val="107000"/>
                        </a:lnSpc>
                        <a:spcBef>
                          <a:spcPts val="0"/>
                        </a:spcBef>
                        <a:spcAft>
                          <a:spcPts val="0"/>
                        </a:spcAft>
                        <a:buFont typeface="Calibri" panose="020F0502020204030204" pitchFamily="34" charset="0"/>
                        <a:buChar char="-"/>
                      </a:pPr>
                      <a:r>
                        <a:rPr lang="en-GB" sz="2000">
                          <a:effectLst/>
                        </a:rPr>
                        <a:t>Main elements of a project proposal: partnership creation, project management, dissemination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8479173"/>
                  </a:ext>
                </a:extLst>
              </a:tr>
              <a:tr h="267877">
                <a:tc>
                  <a:txBody>
                    <a:bodyPr/>
                    <a:lstStyle/>
                    <a:p>
                      <a:pPr marL="0" marR="0" algn="l">
                        <a:lnSpc>
                          <a:spcPct val="107000"/>
                        </a:lnSpc>
                        <a:spcBef>
                          <a:spcPts val="0"/>
                        </a:spcBef>
                        <a:spcAft>
                          <a:spcPts val="0"/>
                        </a:spcAft>
                      </a:pPr>
                      <a:r>
                        <a:rPr lang="en-GB" sz="2000">
                          <a:effectLst/>
                        </a:rPr>
                        <a:t>11:30 – 11:40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Coffee-break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496438"/>
                  </a:ext>
                </a:extLst>
              </a:tr>
              <a:tr h="548148">
                <a:tc>
                  <a:txBody>
                    <a:bodyPr/>
                    <a:lstStyle/>
                    <a:p>
                      <a:pPr marL="0" marR="0" algn="l">
                        <a:lnSpc>
                          <a:spcPct val="107000"/>
                        </a:lnSpc>
                        <a:spcBef>
                          <a:spcPts val="0"/>
                        </a:spcBef>
                        <a:spcAft>
                          <a:spcPts val="0"/>
                        </a:spcAft>
                      </a:pPr>
                      <a:r>
                        <a:rPr lang="en-GB" sz="2000">
                          <a:effectLst/>
                        </a:rPr>
                        <a:t> </a:t>
                      </a:r>
                      <a:endParaRPr lang="en-US" sz="2000">
                        <a:effectLst/>
                      </a:endParaRPr>
                    </a:p>
                    <a:p>
                      <a:pPr marL="0" marR="0" algn="l">
                        <a:lnSpc>
                          <a:spcPct val="107000"/>
                        </a:lnSpc>
                        <a:spcBef>
                          <a:spcPts val="0"/>
                        </a:spcBef>
                        <a:spcAft>
                          <a:spcPts val="0"/>
                        </a:spcAft>
                      </a:pPr>
                      <a:r>
                        <a:rPr lang="en-GB" sz="2000">
                          <a:effectLst/>
                        </a:rPr>
                        <a:t>11:40 – 11:50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 </a:t>
                      </a:r>
                      <a:endParaRPr lang="en-US" sz="2000">
                        <a:effectLst/>
                      </a:endParaRPr>
                    </a:p>
                    <a:p>
                      <a:pPr marL="0" marR="0">
                        <a:lnSpc>
                          <a:spcPct val="107000"/>
                        </a:lnSpc>
                        <a:spcBef>
                          <a:spcPts val="0"/>
                        </a:spcBef>
                        <a:spcAft>
                          <a:spcPts val="0"/>
                        </a:spcAft>
                      </a:pPr>
                      <a:r>
                        <a:rPr lang="en-GB" sz="2000">
                          <a:effectLst/>
                        </a:rPr>
                        <a:t>Q&amp;A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757729"/>
                  </a:ext>
                </a:extLst>
              </a:tr>
              <a:tr h="267877">
                <a:tc>
                  <a:txBody>
                    <a:bodyPr/>
                    <a:lstStyle/>
                    <a:p>
                      <a:pPr marL="0" marR="0" algn="r">
                        <a:lnSpc>
                          <a:spcPct val="107000"/>
                        </a:lnSpc>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758750"/>
                  </a:ext>
                </a:extLst>
              </a:tr>
              <a:tr h="548148">
                <a:tc>
                  <a:txBody>
                    <a:bodyPr/>
                    <a:lstStyle/>
                    <a:p>
                      <a:pPr marL="0" marR="0" algn="l">
                        <a:lnSpc>
                          <a:spcPct val="107000"/>
                        </a:lnSpc>
                        <a:spcBef>
                          <a:spcPts val="0"/>
                        </a:spcBef>
                        <a:spcAft>
                          <a:spcPts val="0"/>
                        </a:spcAft>
                      </a:pPr>
                      <a:r>
                        <a:rPr lang="en-GB" sz="2000">
                          <a:effectLst/>
                        </a:rPr>
                        <a:t>11:50 – 12:00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Integration of a Gender Mainstreaming Perspective </a:t>
                      </a:r>
                      <a:endParaRPr lang="en-US" sz="2000">
                        <a:effectLst/>
                      </a:endParaRPr>
                    </a:p>
                    <a:p>
                      <a:pPr marL="0" marR="0">
                        <a:lnSpc>
                          <a:spcPct val="107000"/>
                        </a:lnSpc>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0793449"/>
                  </a:ext>
                </a:extLst>
              </a:tr>
              <a:tr h="267877">
                <a:tc>
                  <a:txBody>
                    <a:bodyPr/>
                    <a:lstStyle/>
                    <a:p>
                      <a:pPr marL="0" marR="0" algn="l">
                        <a:lnSpc>
                          <a:spcPct val="107000"/>
                        </a:lnSpc>
                        <a:spcBef>
                          <a:spcPts val="0"/>
                        </a:spcBef>
                        <a:spcAft>
                          <a:spcPts val="0"/>
                        </a:spcAft>
                      </a:pPr>
                      <a:r>
                        <a:rPr lang="en-GB" sz="2000">
                          <a:effectLst/>
                        </a:rPr>
                        <a:t>12:00 – 12:15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Budget preparation and monitoring</a:t>
                      </a:r>
                    </a:p>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9339048"/>
                  </a:ext>
                </a:extLst>
              </a:tr>
              <a:tr h="548148">
                <a:tc>
                  <a:txBody>
                    <a:bodyPr/>
                    <a:lstStyle/>
                    <a:p>
                      <a:pPr marL="0" marR="0" algn="l">
                        <a:lnSpc>
                          <a:spcPct val="107000"/>
                        </a:lnSpc>
                        <a:spcBef>
                          <a:spcPts val="0"/>
                        </a:spcBef>
                        <a:spcAft>
                          <a:spcPts val="0"/>
                        </a:spcAft>
                      </a:pPr>
                      <a:r>
                        <a:rPr lang="en-GB" sz="2000">
                          <a:effectLst/>
                        </a:rPr>
                        <a:t>12:15 -12:30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a:effectLst/>
                        </a:rPr>
                        <a:t>Q&amp;A</a:t>
                      </a:r>
                      <a:endParaRPr lang="en-US" sz="2000">
                        <a:effectLst/>
                      </a:endParaRPr>
                    </a:p>
                    <a:p>
                      <a:pPr marL="0" marR="0">
                        <a:lnSpc>
                          <a:spcPct val="107000"/>
                        </a:lnSpc>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5605194"/>
                  </a:ext>
                </a:extLst>
              </a:tr>
              <a:tr h="267877">
                <a:tc>
                  <a:txBody>
                    <a:bodyPr/>
                    <a:lstStyle/>
                    <a:p>
                      <a:pPr marL="0" marR="0" algn="l">
                        <a:lnSpc>
                          <a:spcPct val="107000"/>
                        </a:lnSpc>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7008344"/>
                  </a:ext>
                </a:extLst>
              </a:tr>
            </a:tbl>
          </a:graphicData>
        </a:graphic>
      </p:graphicFrame>
    </p:spTree>
    <p:extLst>
      <p:ext uri="{BB962C8B-B14F-4D97-AF65-F5344CB8AC3E}">
        <p14:creationId xmlns:p14="http://schemas.microsoft.com/office/powerpoint/2010/main" val="1253937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7026" y="1427433"/>
            <a:ext cx="7203990" cy="3970318"/>
          </a:xfrm>
          <a:prstGeom prst="rect">
            <a:avLst/>
          </a:prstGeom>
        </p:spPr>
        <p:txBody>
          <a:bodyPr wrap="square">
            <a:spAutoFit/>
          </a:bodyPr>
          <a:lstStyle/>
          <a:p>
            <a:pPr algn="just"/>
            <a:r>
              <a:rPr lang="en-GB" sz="2800" i="1">
                <a:latin typeface="Source Sans Pro" panose="020B0503030403020204" pitchFamily="34" charset="0"/>
                <a:ea typeface="Calibri" panose="020F0502020204030204" pitchFamily="34" charset="0"/>
                <a:cs typeface="Times New Roman" panose="02020603050405020304" pitchFamily="18" charset="0"/>
              </a:rPr>
              <a:t>“Gender mainstreaming has been embraced internationally as a strategy towards </a:t>
            </a:r>
            <a:r>
              <a:rPr lang="en-GB" sz="2800" b="1" i="1">
                <a:solidFill>
                  <a:srgbClr val="0B64F5"/>
                </a:solidFill>
                <a:latin typeface="Source Sans Pro" panose="020B0503030403020204" pitchFamily="34" charset="0"/>
                <a:ea typeface="Calibri" panose="020F0502020204030204" pitchFamily="34" charset="0"/>
                <a:cs typeface="Times New Roman" panose="02020603050405020304" pitchFamily="18" charset="0"/>
              </a:rPr>
              <a:t>realising gender equality</a:t>
            </a:r>
            <a:r>
              <a:rPr lang="en-GB" sz="2800" i="1">
                <a:latin typeface="Source Sans Pro" panose="020B0503030403020204" pitchFamily="34" charset="0"/>
                <a:ea typeface="Calibri" panose="020F0502020204030204" pitchFamily="34" charset="0"/>
                <a:cs typeface="Times New Roman" panose="02020603050405020304" pitchFamily="18" charset="0"/>
              </a:rPr>
              <a:t>. It involves the integration of a gender perspective into the </a:t>
            </a:r>
            <a:r>
              <a:rPr lang="en-GB" sz="2800" b="1" i="1">
                <a:solidFill>
                  <a:srgbClr val="0B64F5"/>
                </a:solidFill>
                <a:latin typeface="Source Sans Pro" panose="020B0503030403020204" pitchFamily="34" charset="0"/>
                <a:ea typeface="Calibri" panose="020F0502020204030204" pitchFamily="34" charset="0"/>
                <a:cs typeface="Times New Roman" panose="02020603050405020304" pitchFamily="18" charset="0"/>
              </a:rPr>
              <a:t>preparation, design, implementation, monitoring and evaluation</a:t>
            </a:r>
            <a:r>
              <a:rPr lang="en-GB" sz="2800" b="1" i="1">
                <a:solidFill>
                  <a:srgbClr val="000CFF"/>
                </a:solidFill>
                <a:latin typeface="Source Sans Pro" panose="020B0503030403020204" pitchFamily="34" charset="0"/>
                <a:ea typeface="Calibri" panose="020F0502020204030204" pitchFamily="34" charset="0"/>
                <a:cs typeface="Times New Roman" panose="02020603050405020304" pitchFamily="18" charset="0"/>
              </a:rPr>
              <a:t> </a:t>
            </a:r>
            <a:r>
              <a:rPr lang="en-GB" sz="2800" i="1">
                <a:latin typeface="Source Sans Pro" panose="020B0503030403020204" pitchFamily="34" charset="0"/>
                <a:ea typeface="Calibri" panose="020F0502020204030204" pitchFamily="34" charset="0"/>
                <a:cs typeface="Times New Roman" panose="02020603050405020304" pitchFamily="18" charset="0"/>
              </a:rPr>
              <a:t>of policies, regulatory measures and spending programmes, with a view to promoting equality between women and men, and combating discrimination” </a:t>
            </a:r>
            <a:r>
              <a:rPr lang="en-GB" sz="2800">
                <a:latin typeface="Source Sans Pro" panose="020B0503030403020204" pitchFamily="34" charset="0"/>
                <a:ea typeface="Calibri" panose="020F0502020204030204" pitchFamily="34" charset="0"/>
                <a:cs typeface="Times New Roman" panose="02020603050405020304" pitchFamily="18" charset="0"/>
              </a:rPr>
              <a:t>(EIGE, 2023)</a:t>
            </a:r>
            <a:endParaRPr lang="en-US" sz="2800"/>
          </a:p>
        </p:txBody>
      </p:sp>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1900" y="-1109152"/>
            <a:ext cx="6503021" cy="6383336"/>
          </a:xfrm>
          <a:prstGeom prst="rect">
            <a:avLst/>
          </a:prstGeom>
          <a:noFill/>
        </p:spPr>
      </p:pic>
    </p:spTree>
    <p:extLst>
      <p:ext uri="{BB962C8B-B14F-4D97-AF65-F5344CB8AC3E}">
        <p14:creationId xmlns:p14="http://schemas.microsoft.com/office/powerpoint/2010/main" val="400542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064" y="2353411"/>
            <a:ext cx="8156859" cy="2118361"/>
          </a:xfrm>
        </p:spPr>
        <p:txBody>
          <a:bodyPr>
            <a:normAutofit/>
          </a:bodyPr>
          <a:lstStyle/>
          <a:p>
            <a:pPr lvl="0" algn="just"/>
            <a:r>
              <a:rPr lang="en-GB" i="1">
                <a:latin typeface="Source Sans Pro" panose="020B0503030403020204" pitchFamily="34" charset="0"/>
                <a:ea typeface="Source Sans Pro" panose="020B0503030403020204" pitchFamily="34" charset="0"/>
              </a:rPr>
              <a:t>Gender mainstreaming is not a policy goal in itself, but a </a:t>
            </a:r>
            <a:r>
              <a:rPr lang="en-GB" b="1" i="1">
                <a:solidFill>
                  <a:srgbClr val="0B64F5"/>
                </a:solidFill>
                <a:latin typeface="Source Sans Pro" panose="020B0503030403020204" pitchFamily="34" charset="0"/>
                <a:ea typeface="Source Sans Pro" panose="020B0503030403020204" pitchFamily="34" charset="0"/>
              </a:rPr>
              <a:t>means to achieve gender equality</a:t>
            </a:r>
            <a:r>
              <a:rPr lang="en-GB" i="1">
                <a:latin typeface="Source Sans Pro" panose="020B0503030403020204" pitchFamily="34" charset="0"/>
                <a:ea typeface="Source Sans Pro" panose="020B0503030403020204" pitchFamily="34" charset="0"/>
              </a:rPr>
              <a:t>. </a:t>
            </a:r>
            <a:endParaRPr lang="en-US" i="1">
              <a:latin typeface="Source Sans Pro" panose="020B0503030403020204" pitchFamily="34" charset="0"/>
              <a:ea typeface="Source Sans Pro" panose="020B0503030403020204" pitchFamily="34" charset="0"/>
            </a:endParaRPr>
          </a:p>
        </p:txBody>
      </p:sp>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16681" y="-1109153"/>
            <a:ext cx="6517802" cy="6397845"/>
          </a:xfrm>
          <a:prstGeom prst="rect">
            <a:avLst/>
          </a:prstGeom>
          <a:noFill/>
        </p:spPr>
      </p:pic>
    </p:spTree>
    <p:extLst>
      <p:ext uri="{BB962C8B-B14F-4D97-AF65-F5344CB8AC3E}">
        <p14:creationId xmlns:p14="http://schemas.microsoft.com/office/powerpoint/2010/main" val="2084286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7277" y="1966396"/>
            <a:ext cx="7129847" cy="1146211"/>
          </a:xfrm>
          <a:prstGeom prst="rect">
            <a:avLst/>
          </a:prstGeom>
        </p:spPr>
        <p:txBody>
          <a:bodyPr wrap="square">
            <a:spAutoFit/>
          </a:bodyPr>
          <a:lstStyle/>
          <a:p>
            <a:pPr marR="0" lvl="0" algn="just">
              <a:lnSpc>
                <a:spcPct val="107000"/>
              </a:lnSpc>
              <a:spcBef>
                <a:spcPts val="0"/>
              </a:spcBef>
              <a:spcAft>
                <a:spcPts val="800"/>
              </a:spcAft>
            </a:pPr>
            <a:br>
              <a:rPr lang="en-GB" sz="3200" b="1" i="1">
                <a:solidFill>
                  <a:srgbClr val="000CFF"/>
                </a:solidFill>
                <a:latin typeface="Source Sans Pro" panose="020B0503030403020204" pitchFamily="34" charset="0"/>
                <a:ea typeface="Source Sans Pro" panose="020B0503030403020204" pitchFamily="34" charset="0"/>
                <a:cs typeface="+mj-cs"/>
              </a:rPr>
            </a:br>
            <a:endParaRPr lang="en-US" sz="3200" b="1" i="1">
              <a:solidFill>
                <a:srgbClr val="000CFF"/>
              </a:solidFill>
              <a:latin typeface="Source Sans Pro" panose="020B0503030403020204" pitchFamily="34" charset="0"/>
              <a:ea typeface="Source Sans Pro" panose="020B0503030403020204" pitchFamily="34" charset="0"/>
              <a:cs typeface="+mj-cs"/>
            </a:endParaRPr>
          </a:p>
        </p:txBody>
      </p:sp>
      <p:sp>
        <p:nvSpPr>
          <p:cNvPr id="5" name="Rectangle 4"/>
          <p:cNvSpPr/>
          <p:nvPr/>
        </p:nvSpPr>
        <p:spPr>
          <a:xfrm>
            <a:off x="3406344" y="2249496"/>
            <a:ext cx="8110151" cy="2862322"/>
          </a:xfrm>
          <a:prstGeom prst="rect">
            <a:avLst/>
          </a:prstGeom>
        </p:spPr>
        <p:txBody>
          <a:bodyPr wrap="square">
            <a:spAutoFit/>
          </a:bodyPr>
          <a:lstStyle/>
          <a:p>
            <a:pPr algn="just"/>
            <a:r>
              <a:rPr lang="en-GB" sz="3600" i="1">
                <a:latin typeface="Source Sans Pro" panose="020B0503030403020204" pitchFamily="34" charset="0"/>
                <a:ea typeface="Source Sans Pro" panose="020B0503030403020204" pitchFamily="34" charset="0"/>
                <a:cs typeface="+mj-cs"/>
              </a:rPr>
              <a:t>Gender mainstreaming is a </a:t>
            </a:r>
            <a:r>
              <a:rPr lang="en-GB" sz="3600" b="1" i="1">
                <a:solidFill>
                  <a:srgbClr val="0B64F5"/>
                </a:solidFill>
                <a:latin typeface="Source Sans Pro" panose="020B0503030403020204" pitchFamily="34" charset="0"/>
                <a:ea typeface="Source Sans Pro" panose="020B0503030403020204" pitchFamily="34" charset="0"/>
                <a:cs typeface="+mj-cs"/>
              </a:rPr>
              <a:t>crosscutting principle</a:t>
            </a:r>
            <a:r>
              <a:rPr lang="en-GB" sz="3600" i="1">
                <a:latin typeface="Source Sans Pro" panose="020B0503030403020204" pitchFamily="34" charset="0"/>
                <a:ea typeface="Source Sans Pro" panose="020B0503030403020204" pitchFamily="34" charset="0"/>
                <a:cs typeface="+mj-cs"/>
              </a:rPr>
              <a:t> that applies to various policy areas, such as employment, education, social inclusion, health, and research etc. </a:t>
            </a:r>
            <a:endParaRPr lang="en-US" sz="3600" i="1">
              <a:latin typeface="Source Sans Pro" panose="020B0503030403020204" pitchFamily="34" charset="0"/>
              <a:ea typeface="Source Sans Pro" panose="020B0503030403020204" pitchFamily="34" charset="0"/>
              <a:cs typeface="+mj-cs"/>
            </a:endParaRPr>
          </a:p>
          <a:p>
            <a:pPr algn="just"/>
            <a:endParaRPr lang="en-US" sz="3600" b="1" i="1">
              <a:solidFill>
                <a:srgbClr val="000CFF"/>
              </a:solidFill>
              <a:latin typeface="Source Sans Pro" panose="020B0503030403020204" pitchFamily="34" charset="0"/>
              <a:ea typeface="Source Sans Pro" panose="020B0503030403020204" pitchFamily="34" charset="0"/>
              <a:cs typeface="+mj-cs"/>
            </a:endParaRPr>
          </a:p>
        </p:txBody>
      </p:sp>
      <p:sp>
        <p:nvSpPr>
          <p:cNvPr id="10" name="Rectangle 9"/>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16681" y="-1109153"/>
            <a:ext cx="6517802" cy="6397845"/>
          </a:xfrm>
          <a:prstGeom prst="rect">
            <a:avLst/>
          </a:prstGeom>
          <a:noFill/>
        </p:spPr>
      </p:pic>
    </p:spTree>
    <p:extLst>
      <p:ext uri="{BB962C8B-B14F-4D97-AF65-F5344CB8AC3E}">
        <p14:creationId xmlns:p14="http://schemas.microsoft.com/office/powerpoint/2010/main" val="287787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7277" y="1966396"/>
            <a:ext cx="7129847" cy="1146211"/>
          </a:xfrm>
          <a:prstGeom prst="rect">
            <a:avLst/>
          </a:prstGeom>
        </p:spPr>
        <p:txBody>
          <a:bodyPr wrap="square">
            <a:spAutoFit/>
          </a:bodyPr>
          <a:lstStyle/>
          <a:p>
            <a:pPr marR="0" lvl="0" algn="just">
              <a:lnSpc>
                <a:spcPct val="107000"/>
              </a:lnSpc>
              <a:spcBef>
                <a:spcPts val="0"/>
              </a:spcBef>
              <a:spcAft>
                <a:spcPts val="800"/>
              </a:spcAft>
            </a:pPr>
            <a:br>
              <a:rPr lang="en-GB" sz="3200" b="1" i="1">
                <a:solidFill>
                  <a:srgbClr val="000CFF"/>
                </a:solidFill>
                <a:latin typeface="Source Sans Pro" panose="020B0503030403020204" pitchFamily="34" charset="0"/>
                <a:ea typeface="Source Sans Pro" panose="020B0503030403020204" pitchFamily="34" charset="0"/>
                <a:cs typeface="+mj-cs"/>
              </a:rPr>
            </a:br>
            <a:endParaRPr lang="en-US" sz="3200" b="1" i="1">
              <a:solidFill>
                <a:srgbClr val="000CFF"/>
              </a:solidFill>
              <a:latin typeface="Source Sans Pro" panose="020B0503030403020204" pitchFamily="34" charset="0"/>
              <a:ea typeface="Source Sans Pro" panose="020B0503030403020204" pitchFamily="34" charset="0"/>
              <a:cs typeface="+mj-cs"/>
            </a:endParaRPr>
          </a:p>
        </p:txBody>
      </p:sp>
      <p:sp>
        <p:nvSpPr>
          <p:cNvPr id="5" name="Rectangle 4"/>
          <p:cNvSpPr/>
          <p:nvPr/>
        </p:nvSpPr>
        <p:spPr>
          <a:xfrm>
            <a:off x="3281653" y="387928"/>
            <a:ext cx="8065220" cy="6063198"/>
          </a:xfrm>
          <a:prstGeom prst="rect">
            <a:avLst/>
          </a:prstGeom>
        </p:spPr>
        <p:txBody>
          <a:bodyPr wrap="square">
            <a:spAutoFit/>
          </a:bodyPr>
          <a:lstStyle/>
          <a:p>
            <a:pPr algn="just"/>
            <a:r>
              <a:rPr lang="en-GB" sz="4400" b="1">
                <a:solidFill>
                  <a:srgbClr val="0B64F5"/>
                </a:solidFill>
                <a:latin typeface="Source Sans Pro" panose="020B0503030403020204" pitchFamily="34" charset="0"/>
                <a:ea typeface="Source Sans Pro" panose="020B0503030403020204" pitchFamily="34" charset="0"/>
                <a:cs typeface="+mj-cs"/>
              </a:rPr>
              <a:t>PRACTICAL EXAMPLES:</a:t>
            </a:r>
          </a:p>
          <a:p>
            <a:pPr algn="just"/>
            <a:endParaRPr lang="en-GB" sz="2400">
              <a:latin typeface="Source Sans Pro" panose="020B0503030403020204" pitchFamily="34" charset="0"/>
              <a:ea typeface="Source Sans Pro" panose="020B0503030403020204" pitchFamily="34" charset="0"/>
              <a:cs typeface="+mj-cs"/>
            </a:endParaRPr>
          </a:p>
          <a:p>
            <a:pPr marL="571500" indent="-571500" algn="just">
              <a:buFont typeface="Arial" panose="020B0604020202020204" pitchFamily="34" charset="0"/>
              <a:buChar char="•"/>
            </a:pPr>
            <a:r>
              <a:rPr lang="en-GB" sz="2000">
                <a:latin typeface="Source Sans Pro" panose="020B0503030403020204" pitchFamily="34" charset="0"/>
                <a:ea typeface="Source Sans Pro" panose="020B0503030403020204" pitchFamily="34" charset="0"/>
                <a:cs typeface="+mj-cs"/>
              </a:rPr>
              <a:t>Collecting </a:t>
            </a:r>
            <a:r>
              <a:rPr lang="en-GB" sz="2000" b="1">
                <a:latin typeface="Source Sans Pro" panose="020B0503030403020204" pitchFamily="34" charset="0"/>
                <a:ea typeface="Source Sans Pro" panose="020B0503030403020204" pitchFamily="34" charset="0"/>
                <a:cs typeface="+mj-cs"/>
              </a:rPr>
              <a:t>sex-disaggregated data </a:t>
            </a:r>
            <a:r>
              <a:rPr lang="en-GB" sz="2000">
                <a:latin typeface="Source Sans Pro" panose="020B0503030403020204" pitchFamily="34" charset="0"/>
                <a:ea typeface="Source Sans Pro" panose="020B0503030403020204" pitchFamily="34" charset="0"/>
                <a:cs typeface="+mj-cs"/>
              </a:rPr>
              <a:t>(</a:t>
            </a:r>
            <a:r>
              <a:rPr lang="en-US" sz="2000"/>
              <a:t>Number of people reached through gender-sensitive awareness-raising campaigns/events; </a:t>
            </a:r>
            <a:r>
              <a:rPr lang="en-GB" sz="2000" b="1">
                <a:latin typeface="Source Sans Pro" panose="020B0503030403020204" pitchFamily="34" charset="0"/>
                <a:ea typeface="Source Sans Pro" panose="020B0503030403020204" pitchFamily="34" charset="0"/>
                <a:cs typeface="+mj-cs"/>
              </a:rPr>
              <a:t>)</a:t>
            </a:r>
          </a:p>
          <a:p>
            <a:pPr marL="571500" indent="-571500" algn="just">
              <a:buFont typeface="Arial" panose="020B0604020202020204" pitchFamily="34" charset="0"/>
              <a:buChar char="•"/>
            </a:pPr>
            <a:r>
              <a:rPr lang="en-US" sz="2000">
                <a:latin typeface="Source Sans Pro" panose="020B0503030403020204" pitchFamily="34" charset="0"/>
                <a:ea typeface="Source Sans Pro" panose="020B0503030403020204" pitchFamily="34" charset="0"/>
                <a:cs typeface="+mj-cs"/>
              </a:rPr>
              <a:t>Formulate </a:t>
            </a:r>
            <a:r>
              <a:rPr lang="en-US" sz="2000" b="1">
                <a:latin typeface="Source Sans Pro" panose="020B0503030403020204" pitchFamily="34" charset="0"/>
                <a:ea typeface="Source Sans Pro" panose="020B0503030403020204" pitchFamily="34" charset="0"/>
                <a:cs typeface="+mj-cs"/>
              </a:rPr>
              <a:t>gender-sensitive and/or specific objectives, indicators</a:t>
            </a:r>
            <a:r>
              <a:rPr lang="en-US" sz="2000">
                <a:latin typeface="Source Sans Pro" panose="020B0503030403020204" pitchFamily="34" charset="0"/>
                <a:ea typeface="Source Sans Pro" panose="020B0503030403020204" pitchFamily="34" charset="0"/>
                <a:cs typeface="+mj-cs"/>
              </a:rPr>
              <a:t> (next slides) – ex. specific policy to combat VAW  or women's access to decision-making roles/ gender quotas (accelerate progress/transf. equality). </a:t>
            </a:r>
          </a:p>
          <a:p>
            <a:pPr marL="571500" indent="-571500" algn="just">
              <a:buFont typeface="Arial" panose="020B0604020202020204" pitchFamily="34" charset="0"/>
              <a:buChar char="•"/>
            </a:pPr>
            <a:r>
              <a:rPr lang="en-US" sz="2000" b="1">
                <a:latin typeface="Source Sans Pro" panose="020B0503030403020204" pitchFamily="34" charset="0"/>
                <a:ea typeface="Source Sans Pro" panose="020B0503030403020204" pitchFamily="34" charset="0"/>
                <a:cs typeface="+mj-cs"/>
              </a:rPr>
              <a:t>Gender-budgeting:</a:t>
            </a:r>
            <a:r>
              <a:rPr lang="en-US" sz="2000">
                <a:latin typeface="Source Sans Pro" panose="020B0503030403020204" pitchFamily="34" charset="0"/>
                <a:ea typeface="Source Sans Pro" panose="020B0503030403020204" pitchFamily="34" charset="0"/>
                <a:cs typeface="+mj-cs"/>
              </a:rPr>
              <a:t> </a:t>
            </a:r>
          </a:p>
          <a:p>
            <a:pPr marL="342900" indent="-342900" algn="just">
              <a:buFontTx/>
              <a:buChar char="-"/>
            </a:pPr>
            <a:r>
              <a:rPr lang="en-US" sz="2000">
                <a:latin typeface="Source Sans Pro" panose="020B0503030403020204" pitchFamily="34" charset="0"/>
                <a:ea typeface="Source Sans Pro" panose="020B0503030403020204" pitchFamily="34" charset="0"/>
                <a:cs typeface="+mj-cs"/>
              </a:rPr>
              <a:t>P</a:t>
            </a:r>
            <a:r>
              <a:rPr lang="en-US" sz="2000"/>
              <a:t>rocess of creating, applying, and monitoring budgets, and it is important for local or national government needs to ensure it has taken into consideration the different needs of women and men. </a:t>
            </a:r>
          </a:p>
          <a:p>
            <a:pPr marL="342900" indent="-342900" algn="just">
              <a:buFontTx/>
              <a:buChar char="-"/>
            </a:pPr>
            <a:r>
              <a:rPr lang="en-US" sz="2000">
                <a:latin typeface="Source Sans Pro" panose="020B0503030403020204" pitchFamily="34" charset="0"/>
                <a:ea typeface="Source Sans Pro" panose="020B0503030403020204" pitchFamily="34" charset="0"/>
                <a:cs typeface="+mj-cs"/>
              </a:rPr>
              <a:t>Tool to ensure that a program is being gender mainstreamed and that resources aren’t being spent with discrimination. </a:t>
            </a:r>
          </a:p>
          <a:p>
            <a:pPr marL="342900" indent="-342900" algn="just">
              <a:buFontTx/>
              <a:buChar char="-"/>
            </a:pPr>
            <a:r>
              <a:rPr lang="en-US" sz="2000">
                <a:latin typeface="Source Sans Pro" panose="020B0503030403020204" pitchFamily="34" charset="0"/>
                <a:ea typeface="Source Sans Pro" panose="020B0503030403020204" pitchFamily="34" charset="0"/>
                <a:cs typeface="+mj-cs"/>
              </a:rPr>
              <a:t>If the government allocated a gender-responsive budget correctly, then funds will be allocated to promote gender equality</a:t>
            </a:r>
          </a:p>
          <a:p>
            <a:pPr marL="342900" indent="-342900" algn="just">
              <a:buFontTx/>
              <a:buChar char="-"/>
            </a:pPr>
            <a:r>
              <a:rPr lang="en-US" sz="2000">
                <a:latin typeface="Source Sans Pro" panose="020B0503030403020204" pitchFamily="34" charset="0"/>
                <a:ea typeface="Source Sans Pro" panose="020B0503030403020204" pitchFamily="34" charset="0"/>
                <a:cs typeface="+mj-cs"/>
              </a:rPr>
              <a:t>More examples: </a:t>
            </a:r>
            <a:r>
              <a:rPr lang="en-US" sz="2000" b="1">
                <a:latin typeface="Source Sans Pro" panose="020B0503030403020204" pitchFamily="34" charset="0"/>
                <a:ea typeface="Source Sans Pro" panose="020B0503030403020204" pitchFamily="34" charset="0"/>
                <a:cs typeface="+mj-cs"/>
              </a:rPr>
              <a:t>Media and Communications, Justice, Employment, Education etc.</a:t>
            </a:r>
          </a:p>
        </p:txBody>
      </p:sp>
      <p:sp>
        <p:nvSpPr>
          <p:cNvPr id="10" name="Rectangle 9"/>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973881" y="-1095298"/>
            <a:ext cx="6517802" cy="6397845"/>
          </a:xfrm>
          <a:prstGeom prst="rect">
            <a:avLst/>
          </a:prstGeom>
          <a:noFill/>
        </p:spPr>
      </p:pic>
    </p:spTree>
    <p:extLst>
      <p:ext uri="{BB962C8B-B14F-4D97-AF65-F5344CB8AC3E}">
        <p14:creationId xmlns:p14="http://schemas.microsoft.com/office/powerpoint/2010/main" val="4160365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607277" y="1966396"/>
            <a:ext cx="7129847" cy="1146211"/>
          </a:xfrm>
          <a:prstGeom prst="rect">
            <a:avLst/>
          </a:prstGeom>
        </p:spPr>
        <p:txBody>
          <a:bodyPr wrap="square">
            <a:spAutoFit/>
          </a:bodyPr>
          <a:lstStyle/>
          <a:p>
            <a:pPr marR="0" lvl="0" algn="just">
              <a:lnSpc>
                <a:spcPct val="107000"/>
              </a:lnSpc>
              <a:spcBef>
                <a:spcPts val="0"/>
              </a:spcBef>
              <a:spcAft>
                <a:spcPts val="800"/>
              </a:spcAft>
            </a:pPr>
            <a:br>
              <a:rPr lang="en-GB" sz="3200" b="1" i="1">
                <a:solidFill>
                  <a:srgbClr val="000CFF"/>
                </a:solidFill>
                <a:latin typeface="Source Sans Pro" panose="020B0503030403020204" pitchFamily="34" charset="0"/>
                <a:ea typeface="Source Sans Pro" panose="020B0503030403020204" pitchFamily="34" charset="0"/>
                <a:cs typeface="+mj-cs"/>
              </a:rPr>
            </a:br>
            <a:endParaRPr lang="en-US" sz="3200" b="1" i="1">
              <a:solidFill>
                <a:srgbClr val="000CFF"/>
              </a:solidFill>
              <a:latin typeface="Source Sans Pro" panose="020B0503030403020204" pitchFamily="34" charset="0"/>
              <a:ea typeface="Source Sans Pro" panose="020B0503030403020204" pitchFamily="34" charset="0"/>
              <a:cs typeface="+mj-cs"/>
            </a:endParaRPr>
          </a:p>
        </p:txBody>
      </p:sp>
      <p:sp>
        <p:nvSpPr>
          <p:cNvPr id="6" name="Rectangle 5"/>
          <p:cNvSpPr/>
          <p:nvPr/>
        </p:nvSpPr>
        <p:spPr>
          <a:xfrm>
            <a:off x="4862598" y="3112607"/>
            <a:ext cx="7098744" cy="1323439"/>
          </a:xfrm>
          <a:prstGeom prst="rect">
            <a:avLst/>
          </a:prstGeom>
        </p:spPr>
        <p:txBody>
          <a:bodyPr wrap="square">
            <a:spAutoFit/>
          </a:bodyPr>
          <a:lstStyle/>
          <a:p>
            <a:pPr algn="just"/>
            <a:r>
              <a:rPr lang="en-GB" sz="4000" b="1" i="1">
                <a:solidFill>
                  <a:srgbClr val="0B64F5"/>
                </a:solidFill>
                <a:latin typeface="Source Sans Pro" panose="020B0503030403020204" pitchFamily="34" charset="0"/>
                <a:ea typeface="Source Sans Pro" panose="020B0503030403020204" pitchFamily="34" charset="0"/>
                <a:cs typeface="+mj-cs"/>
              </a:rPr>
              <a:t>The EU has a long-standing commitment to gender equality</a:t>
            </a:r>
            <a:endParaRPr lang="en-US" sz="4000" b="1" i="1">
              <a:solidFill>
                <a:srgbClr val="0B64F5"/>
              </a:solidFill>
              <a:latin typeface="Source Sans Pro" panose="020B0503030403020204" pitchFamily="34" charset="0"/>
              <a:ea typeface="Source Sans Pro" panose="020B0503030403020204" pitchFamily="34" charset="0"/>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1391517" y="-1385697"/>
            <a:ext cx="3998794" cy="3925198"/>
          </a:xfrm>
          <a:prstGeom prst="rect">
            <a:avLst/>
          </a:prstGeom>
          <a:noFill/>
        </p:spPr>
      </p:pic>
    </p:spTree>
    <p:extLst>
      <p:ext uri="{BB962C8B-B14F-4D97-AF65-F5344CB8AC3E}">
        <p14:creationId xmlns:p14="http://schemas.microsoft.com/office/powerpoint/2010/main" val="1475704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420" y="2334876"/>
            <a:ext cx="9539417" cy="2155431"/>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GENDER MAINSTREAMING IS NOT ABOUT</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19DC17"/>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204251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1" y="0"/>
            <a:ext cx="3248527" cy="6837528"/>
          </a:xfrm>
          <a:prstGeom prst="rect">
            <a:avLst/>
          </a:prstGeom>
        </p:spPr>
      </p:pic>
      <p:sp>
        <p:nvSpPr>
          <p:cNvPr id="4" name="Rectangle 3"/>
          <p:cNvSpPr/>
          <p:nvPr/>
        </p:nvSpPr>
        <p:spPr>
          <a:xfrm>
            <a:off x="3729789" y="994679"/>
            <a:ext cx="7420431" cy="4431983"/>
          </a:xfrm>
          <a:prstGeom prst="rect">
            <a:avLst/>
          </a:prstGeom>
        </p:spPr>
        <p:txBody>
          <a:bodyPr wrap="square">
            <a:spAutoFit/>
          </a:bodyPr>
          <a:lstStyle/>
          <a:p>
            <a:endParaRPr lang="en-US"/>
          </a:p>
          <a:p>
            <a:pPr marL="285750" indent="-285750">
              <a:buClr>
                <a:srgbClr val="000CFF"/>
              </a:buClr>
              <a:buFont typeface="Calibri" panose="020F0502020204030204" pitchFamily="34" charset="0"/>
              <a:buChar char="●"/>
            </a:pPr>
            <a:endParaRPr lang="en-GB" sz="2400"/>
          </a:p>
          <a:p>
            <a:pPr marL="285750" indent="-285750">
              <a:buClr>
                <a:srgbClr val="000CFF"/>
              </a:buClr>
              <a:buFont typeface="Calibri" panose="020F0502020204030204" pitchFamily="34" charset="0"/>
              <a:buChar char="●"/>
            </a:pPr>
            <a:r>
              <a:rPr lang="en-US" sz="2400" b="1">
                <a:solidFill>
                  <a:srgbClr val="0B64F5"/>
                </a:solidFill>
              </a:rPr>
              <a:t>“Adding women and stirring”: </a:t>
            </a:r>
            <a:r>
              <a:rPr lang="en-US" sz="2400"/>
              <a:t>the presence of women does not mean that the GM requirement was undertaken </a:t>
            </a:r>
          </a:p>
          <a:p>
            <a:pPr>
              <a:buClr>
                <a:srgbClr val="000CFF"/>
              </a:buClr>
            </a:pPr>
            <a:endParaRPr lang="en-US" sz="2400"/>
          </a:p>
          <a:p>
            <a:pPr marL="285750" indent="-285750">
              <a:buClr>
                <a:srgbClr val="000CFF"/>
              </a:buClr>
              <a:buFont typeface="Calibri" panose="020F0502020204030204" pitchFamily="34" charset="0"/>
              <a:buChar char="●"/>
            </a:pPr>
            <a:r>
              <a:rPr lang="en-GB" sz="2400"/>
              <a:t>Including an </a:t>
            </a:r>
            <a:r>
              <a:rPr lang="en-GB" sz="2400" b="1">
                <a:solidFill>
                  <a:srgbClr val="0B64F5"/>
                </a:solidFill>
              </a:rPr>
              <a:t>introductory paragraph </a:t>
            </a:r>
            <a:r>
              <a:rPr lang="en-GB" sz="2400"/>
              <a:t>stating that a gender equality perspective will be integrated. </a:t>
            </a:r>
          </a:p>
          <a:p>
            <a:pPr>
              <a:buClr>
                <a:srgbClr val="000CFF"/>
              </a:buClr>
            </a:pPr>
            <a:endParaRPr lang="en-GB" sz="2400" b="1">
              <a:solidFill>
                <a:srgbClr val="0B64F5"/>
              </a:solidFill>
            </a:endParaRPr>
          </a:p>
          <a:p>
            <a:pPr marL="285750" indent="-285750">
              <a:buClr>
                <a:srgbClr val="000CFF"/>
              </a:buClr>
              <a:buFont typeface="Calibri" panose="020F0502020204030204" pitchFamily="34" charset="0"/>
              <a:buChar char="●"/>
            </a:pPr>
            <a:r>
              <a:rPr lang="en-GB" sz="2400" b="1">
                <a:solidFill>
                  <a:srgbClr val="0B64F5"/>
                </a:solidFill>
              </a:rPr>
              <a:t>‘’Women” and “men” are not an homogeneous group </a:t>
            </a:r>
            <a:r>
              <a:rPr lang="en-GB" sz="2400"/>
              <a:t>with single aims and needs  </a:t>
            </a:r>
            <a:endParaRPr lang="en-US" sz="2400"/>
          </a:p>
          <a:p>
            <a:pPr marL="285750" indent="-285750">
              <a:buClr>
                <a:srgbClr val="000CFF"/>
              </a:buClr>
              <a:buFont typeface="Calibri" panose="020F0502020204030204" pitchFamily="34" charset="0"/>
              <a:buChar char="●"/>
            </a:pP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837298" y="-1657595"/>
            <a:ext cx="7339229" cy="7204154"/>
          </a:xfrm>
          <a:prstGeom prst="rect">
            <a:avLst/>
          </a:prstGeom>
        </p:spPr>
      </p:pic>
    </p:spTree>
    <p:extLst>
      <p:ext uri="{BB962C8B-B14F-4D97-AF65-F5344CB8AC3E}">
        <p14:creationId xmlns:p14="http://schemas.microsoft.com/office/powerpoint/2010/main" val="3242063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420" y="2334876"/>
            <a:ext cx="9539417" cy="2155431"/>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WHY IS IT SO IMPORTANT</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19DC17"/>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134286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98083" cy="6858000"/>
          </a:xfrm>
          <a:prstGeom prst="rect">
            <a:avLst/>
          </a:prstGeom>
        </p:spPr>
      </p:pic>
      <p:sp>
        <p:nvSpPr>
          <p:cNvPr id="7" name="Title 1"/>
          <p:cNvSpPr>
            <a:spLocks noGrp="1"/>
          </p:cNvSpPr>
          <p:nvPr>
            <p:ph type="title"/>
          </p:nvPr>
        </p:nvSpPr>
        <p:spPr>
          <a:xfrm>
            <a:off x="5398083" y="2580882"/>
            <a:ext cx="6547383" cy="2011680"/>
          </a:xfrm>
        </p:spPr>
        <p:txBody>
          <a:bodyPr>
            <a:noAutofit/>
          </a:bodyPr>
          <a:lstStyle/>
          <a:p>
            <a:pPr algn="ctr"/>
            <a:r>
              <a:rPr lang="en-GB" b="1">
                <a:solidFill>
                  <a:srgbClr val="0B64F5"/>
                </a:solidFill>
                <a:latin typeface="Source Sans Pro" panose="020B0503030403020204" pitchFamily="34" charset="0"/>
                <a:ea typeface="Source Sans Pro" panose="020B0503030403020204" pitchFamily="34" charset="0"/>
              </a:rPr>
              <a:t>EU FRAMEWORK FOR GENDER MAINSTREAMING </a:t>
            </a:r>
            <a:endParaRPr lang="en-US" b="1">
              <a:solidFill>
                <a:srgbClr val="0B64F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53489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A “glass half full”: the increasing role of women in the clean energy  transition - Florence School of Reg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803" y="976183"/>
            <a:ext cx="10352309" cy="506627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logosc5d0aff4139c3f1.06199803"/>
          <p:cNvPicPr/>
          <p:nvPr/>
        </p:nvPicPr>
        <p:blipFill rotWithShape="1">
          <a:blip r:embed="rId4"/>
          <a:srcRect b="42751"/>
          <a:stretch/>
        </p:blipFill>
        <p:spPr>
          <a:xfrm>
            <a:off x="-3605468" y="-1363561"/>
            <a:ext cx="9632392" cy="4195353"/>
          </a:xfrm>
          <a:prstGeom prst="rect">
            <a:avLst/>
          </a:prstGeom>
        </p:spPr>
      </p:pic>
    </p:spTree>
    <p:extLst>
      <p:ext uri="{BB962C8B-B14F-4D97-AF65-F5344CB8AC3E}">
        <p14:creationId xmlns:p14="http://schemas.microsoft.com/office/powerpoint/2010/main" val="199464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83" y="2083592"/>
            <a:ext cx="8323901"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The NHC</a:t>
            </a:r>
            <a:br>
              <a:rPr lang="en-US" sz="4800" b="1">
                <a:solidFill>
                  <a:srgbClr val="19DC17"/>
                </a:solidFill>
                <a:latin typeface="Source Sans Pro" panose="020B0503030403020204" pitchFamily="34" charset="0"/>
                <a:ea typeface="Source Sans Pro" panose="020B0503030403020204" pitchFamily="34" charset="0"/>
              </a:rPr>
            </a:br>
            <a:r>
              <a:rPr lang="en-US" sz="4800" b="1">
                <a:solidFill>
                  <a:srgbClr val="19DC17"/>
                </a:solidFill>
                <a:latin typeface="Source Sans Pro" panose="020B0503030403020204" pitchFamily="34" charset="0"/>
                <a:ea typeface="Source Sans Pro" panose="020B0503030403020204" pitchFamily="34" charset="0"/>
              </a:rPr>
              <a:t>What do we do? </a:t>
            </a:r>
            <a:endParaRPr lang="en-US" sz="8000" b="1">
              <a:solidFill>
                <a:srgbClr val="0B64F5"/>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58761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descr="logosc5d0aff4139c3f1.06199803"/>
          <p:cNvPicPr/>
          <p:nvPr/>
        </p:nvPicPr>
        <p:blipFill rotWithShape="1">
          <a:blip r:embed="rId3"/>
          <a:srcRect b="42751"/>
          <a:stretch/>
        </p:blipFill>
        <p:spPr>
          <a:xfrm>
            <a:off x="-3605468" y="-1363561"/>
            <a:ext cx="9632392" cy="4195353"/>
          </a:xfrm>
          <a:prstGeom prst="rect">
            <a:avLst/>
          </a:prstGeom>
        </p:spPr>
      </p:pic>
      <p:sp>
        <p:nvSpPr>
          <p:cNvPr id="2" name="Title 1"/>
          <p:cNvSpPr>
            <a:spLocks noGrp="1"/>
          </p:cNvSpPr>
          <p:nvPr>
            <p:ph type="title"/>
          </p:nvPr>
        </p:nvSpPr>
        <p:spPr>
          <a:xfrm>
            <a:off x="2990956" y="2527068"/>
            <a:ext cx="8812023" cy="2333690"/>
          </a:xfrm>
        </p:spPr>
        <p:txBody>
          <a:bodyPr>
            <a:noAutofit/>
          </a:bodyPr>
          <a:lstStyle/>
          <a:p>
            <a:pPr algn="ctr"/>
            <a:r>
              <a:rPr lang="en-US" b="1">
                <a:solidFill>
                  <a:srgbClr val="19DC17"/>
                </a:solidFill>
                <a:latin typeface="Source Sans Pro" panose="020B0503030403020204" pitchFamily="34" charset="0"/>
                <a:ea typeface="Source Sans Pro" panose="020B0503030403020204" pitchFamily="34" charset="0"/>
              </a:rPr>
              <a:t>WHY IS IT IMPORTANT TO </a:t>
            </a:r>
            <a:br>
              <a:rPr lang="en-US" b="1">
                <a:solidFill>
                  <a:srgbClr val="19DC17"/>
                </a:solidFill>
                <a:latin typeface="Source Sans Pro" panose="020B0503030403020204" pitchFamily="34" charset="0"/>
                <a:ea typeface="Source Sans Pro" panose="020B0503030403020204" pitchFamily="34" charset="0"/>
              </a:rPr>
            </a:br>
            <a:r>
              <a:rPr lang="en-US" b="1">
                <a:solidFill>
                  <a:srgbClr val="19DC17"/>
                </a:solidFill>
                <a:latin typeface="Source Sans Pro" panose="020B0503030403020204" pitchFamily="34" charset="0"/>
                <a:ea typeface="Source Sans Pro" panose="020B0503030403020204" pitchFamily="34" charset="0"/>
              </a:rPr>
              <a:t>GENDER MAINSTREAMING IN YOUR PROJECT PROPOSAL</a:t>
            </a:r>
            <a:r>
              <a:rPr lang="en-US" sz="8000" b="1">
                <a:solidFill>
                  <a:srgbClr val="0B64F5"/>
                </a:solidFill>
                <a:latin typeface="Source Sans Pro" panose="020B0503030403020204" pitchFamily="34" charset="0"/>
                <a:ea typeface="Source Sans Pro" panose="020B0503030403020204" pitchFamily="34" charset="0"/>
              </a:rPr>
              <a:t>?</a:t>
            </a:r>
            <a:br>
              <a:rPr lang="en-US" sz="8000" b="1">
                <a:solidFill>
                  <a:srgbClr val="0B64F5"/>
                </a:solidFill>
                <a:latin typeface="Source Sans Pro" panose="020B0503030403020204" pitchFamily="34" charset="0"/>
                <a:ea typeface="Source Sans Pro" panose="020B0503030403020204" pitchFamily="34" charset="0"/>
              </a:rPr>
            </a:br>
            <a:r>
              <a:rPr lang="en-US" sz="2400" b="1">
                <a:solidFill>
                  <a:srgbClr val="0B64F5"/>
                </a:solidFill>
                <a:latin typeface="Source Sans Pro" panose="020B0503030403020204" pitchFamily="34" charset="0"/>
                <a:ea typeface="Source Sans Pro" panose="020B0503030403020204" pitchFamily="34" charset="0"/>
              </a:rPr>
              <a:t>(Design, Implementation, Monitoring and Evaluation)</a:t>
            </a:r>
          </a:p>
        </p:txBody>
      </p:sp>
      <p:sp>
        <p:nvSpPr>
          <p:cNvPr id="4" name="Rectangle 3"/>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504092" y="-1109152"/>
            <a:ext cx="6463497" cy="6344540"/>
          </a:xfrm>
          <a:prstGeom prst="rect">
            <a:avLst/>
          </a:prstGeom>
          <a:noFill/>
        </p:spPr>
      </p:pic>
    </p:spTree>
    <p:extLst>
      <p:ext uri="{BB962C8B-B14F-4D97-AF65-F5344CB8AC3E}">
        <p14:creationId xmlns:p14="http://schemas.microsoft.com/office/powerpoint/2010/main" val="1248164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573380" cy="6837528"/>
          </a:xfrm>
          <a:prstGeom prst="rect">
            <a:avLst/>
          </a:prstGeom>
        </p:spPr>
      </p:pic>
      <p:sp>
        <p:nvSpPr>
          <p:cNvPr id="4" name="Rectangle 3"/>
          <p:cNvSpPr/>
          <p:nvPr/>
        </p:nvSpPr>
        <p:spPr>
          <a:xfrm>
            <a:off x="4069080" y="881582"/>
            <a:ext cx="7059483" cy="4801314"/>
          </a:xfrm>
          <a:prstGeom prst="rect">
            <a:avLst/>
          </a:prstGeom>
        </p:spPr>
        <p:txBody>
          <a:bodyPr wrap="square">
            <a:spAutoFit/>
          </a:bodyPr>
          <a:lstStyle/>
          <a:p>
            <a:endParaRPr lang="en-US"/>
          </a:p>
          <a:p>
            <a:pPr marL="285750" indent="-285750">
              <a:buClr>
                <a:srgbClr val="000CFF"/>
              </a:buClr>
              <a:buFont typeface="Calibri" panose="020F0502020204030204" pitchFamily="34" charset="0"/>
              <a:buChar char="●"/>
            </a:pPr>
            <a:endParaRPr lang="en-GB" sz="2400"/>
          </a:p>
          <a:p>
            <a:pPr marL="285750" indent="-285750">
              <a:buClr>
                <a:srgbClr val="000CFF"/>
              </a:buClr>
              <a:buFont typeface="Calibri" panose="020F0502020204030204" pitchFamily="34" charset="0"/>
              <a:buChar char="●"/>
            </a:pPr>
            <a:r>
              <a:rPr lang="en-US" sz="2400"/>
              <a:t>Besides being a </a:t>
            </a:r>
            <a:r>
              <a:rPr lang="en-US" sz="2400" b="1"/>
              <a:t>core pillar of EU’s action, enshrined across different international legal instruments</a:t>
            </a:r>
            <a:r>
              <a:rPr lang="en-US" sz="2400"/>
              <a:t> and policies it is also, </a:t>
            </a:r>
            <a:r>
              <a:rPr lang="en-US" sz="2400" b="1"/>
              <a:t>a transformative strategy to ultimately achieve gender equality</a:t>
            </a:r>
            <a:r>
              <a:rPr lang="en-US" sz="2400"/>
              <a:t> – formal and substantive;</a:t>
            </a:r>
            <a:endParaRPr lang="en-GB" sz="2400"/>
          </a:p>
          <a:p>
            <a:pPr marL="285750" indent="-285750">
              <a:buClr>
                <a:srgbClr val="000CFF"/>
              </a:buClr>
              <a:buFont typeface="Calibri" panose="020F0502020204030204" pitchFamily="34" charset="0"/>
              <a:buChar char="●"/>
            </a:pPr>
            <a:r>
              <a:rPr lang="en-GB" sz="2400" b="1"/>
              <a:t>Contributes to better policy-making;</a:t>
            </a:r>
          </a:p>
          <a:p>
            <a:pPr marL="285750" indent="-285750">
              <a:buClr>
                <a:srgbClr val="000CFF"/>
              </a:buClr>
              <a:buFont typeface="Calibri" panose="020F0502020204030204" pitchFamily="34" charset="0"/>
              <a:buChar char="●"/>
            </a:pPr>
            <a:r>
              <a:rPr lang="en-GB" sz="2400"/>
              <a:t>Integrating a gender perspective in the design and implementation of your proposal </a:t>
            </a:r>
            <a:r>
              <a:rPr lang="en-GB" sz="2400" b="1"/>
              <a:t>increases the quality of your proposal</a:t>
            </a:r>
            <a:r>
              <a:rPr lang="en-GB" sz="2400"/>
              <a:t> (evaluation criteria &amp; helps contributing to challenging the system that still perpetuates inequalities)</a:t>
            </a: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891703" y="-1766546"/>
            <a:ext cx="7704333" cy="7562539"/>
          </a:xfrm>
          <a:prstGeom prst="rect">
            <a:avLst/>
          </a:prstGeom>
        </p:spPr>
      </p:pic>
    </p:spTree>
    <p:extLst>
      <p:ext uri="{BB962C8B-B14F-4D97-AF65-F5344CB8AC3E}">
        <p14:creationId xmlns:p14="http://schemas.microsoft.com/office/powerpoint/2010/main" val="4142013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descr="logosc5d0aff4139c3f1.06199803"/>
          <p:cNvPicPr/>
          <p:nvPr/>
        </p:nvPicPr>
        <p:blipFill rotWithShape="1">
          <a:blip r:embed="rId3"/>
          <a:srcRect b="42751"/>
          <a:stretch/>
        </p:blipFill>
        <p:spPr>
          <a:xfrm>
            <a:off x="-3605468" y="-1363561"/>
            <a:ext cx="9632392" cy="4195353"/>
          </a:xfrm>
          <a:prstGeom prst="rect">
            <a:avLst/>
          </a:prstGeom>
        </p:spPr>
      </p:pic>
      <p:sp>
        <p:nvSpPr>
          <p:cNvPr id="2" name="Title 1"/>
          <p:cNvSpPr>
            <a:spLocks noGrp="1"/>
          </p:cNvSpPr>
          <p:nvPr>
            <p:ph type="title"/>
          </p:nvPr>
        </p:nvSpPr>
        <p:spPr>
          <a:xfrm>
            <a:off x="2750324" y="2557408"/>
            <a:ext cx="9441676" cy="2011680"/>
          </a:xfrm>
        </p:spPr>
        <p:txBody>
          <a:bodyPr>
            <a:noAutofit/>
          </a:bodyPr>
          <a:lstStyle/>
          <a:p>
            <a:pPr algn="ctr"/>
            <a:r>
              <a:rPr lang="en-US" b="1">
                <a:solidFill>
                  <a:srgbClr val="19DC17"/>
                </a:solidFill>
                <a:latin typeface="Source Sans Pro" panose="020B0503030403020204" pitchFamily="34" charset="0"/>
                <a:ea typeface="Source Sans Pro" panose="020B0503030403020204" pitchFamily="34" charset="0"/>
              </a:rPr>
              <a:t>HOW TO INTEGRATE A GENDER</a:t>
            </a:r>
            <a:br>
              <a:rPr lang="en-US" b="1">
                <a:solidFill>
                  <a:srgbClr val="19DC17"/>
                </a:solidFill>
                <a:latin typeface="Source Sans Pro" panose="020B0503030403020204" pitchFamily="34" charset="0"/>
                <a:ea typeface="Source Sans Pro" panose="020B0503030403020204" pitchFamily="34" charset="0"/>
              </a:rPr>
            </a:br>
            <a:r>
              <a:rPr lang="en-US" b="1">
                <a:solidFill>
                  <a:srgbClr val="19DC17"/>
                </a:solidFill>
                <a:latin typeface="Source Sans Pro" panose="020B0503030403020204" pitchFamily="34" charset="0"/>
                <a:ea typeface="Source Sans Pro" panose="020B0503030403020204" pitchFamily="34" charset="0"/>
              </a:rPr>
              <a:t>PERSPECTIVE</a:t>
            </a:r>
            <a:r>
              <a:rPr lang="en-US" sz="8000" b="1">
                <a:solidFill>
                  <a:srgbClr val="0B64F5"/>
                </a:solidFill>
                <a:latin typeface="Source Sans Pro" panose="020B0503030403020204" pitchFamily="34" charset="0"/>
                <a:ea typeface="Source Sans Pro" panose="020B0503030403020204" pitchFamily="34" charset="0"/>
              </a:rPr>
              <a:t>?</a:t>
            </a:r>
          </a:p>
        </p:txBody>
      </p:sp>
      <p:sp>
        <p:nvSpPr>
          <p:cNvPr id="4" name="Rectangle 3"/>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504092" y="-1109152"/>
            <a:ext cx="6463497" cy="6344540"/>
          </a:xfrm>
          <a:prstGeom prst="rect">
            <a:avLst/>
          </a:prstGeom>
          <a:noFill/>
        </p:spPr>
      </p:pic>
    </p:spTree>
    <p:extLst>
      <p:ext uri="{BB962C8B-B14F-4D97-AF65-F5344CB8AC3E}">
        <p14:creationId xmlns:p14="http://schemas.microsoft.com/office/powerpoint/2010/main" val="409291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descr="logosc5d0aff4139c3f1.06199803"/>
          <p:cNvPicPr/>
          <p:nvPr/>
        </p:nvPicPr>
        <p:blipFill rotWithShape="1">
          <a:blip r:embed="rId3"/>
          <a:srcRect b="42751"/>
          <a:stretch/>
        </p:blipFill>
        <p:spPr>
          <a:xfrm>
            <a:off x="-3605468" y="-1363561"/>
            <a:ext cx="9632392" cy="4195353"/>
          </a:xfrm>
          <a:prstGeom prst="rect">
            <a:avLst/>
          </a:prstGeom>
        </p:spPr>
      </p:pic>
      <p:sp>
        <p:nvSpPr>
          <p:cNvPr id="2" name="Title 1"/>
          <p:cNvSpPr>
            <a:spLocks noGrp="1"/>
          </p:cNvSpPr>
          <p:nvPr>
            <p:ph type="title"/>
          </p:nvPr>
        </p:nvSpPr>
        <p:spPr>
          <a:xfrm>
            <a:off x="2605945" y="2533345"/>
            <a:ext cx="9441676" cy="2011680"/>
          </a:xfrm>
        </p:spPr>
        <p:txBody>
          <a:bodyPr>
            <a:noAutofit/>
          </a:bodyPr>
          <a:lstStyle/>
          <a:p>
            <a:pPr algn="ctr"/>
            <a:r>
              <a:rPr lang="en-US" b="1">
                <a:solidFill>
                  <a:srgbClr val="19DC17"/>
                </a:solidFill>
                <a:latin typeface="Source Sans Pro" panose="020B0503030403020204" pitchFamily="34" charset="0"/>
                <a:ea typeface="Source Sans Pro" panose="020B0503030403020204" pitchFamily="34" charset="0"/>
              </a:rPr>
              <a:t>KEY QUESTIONS</a:t>
            </a:r>
            <a:r>
              <a:rPr lang="en-US" sz="8000" b="1">
                <a:solidFill>
                  <a:srgbClr val="0B64F5"/>
                </a:solidFill>
                <a:latin typeface="Source Sans Pro" panose="020B0503030403020204" pitchFamily="34" charset="0"/>
                <a:ea typeface="Source Sans Pro" panose="020B0503030403020204" pitchFamily="34" charset="0"/>
              </a:rPr>
              <a:t>!</a:t>
            </a:r>
          </a:p>
        </p:txBody>
      </p:sp>
      <p:sp>
        <p:nvSpPr>
          <p:cNvPr id="4" name="Rectangle 3"/>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504092" y="-1109152"/>
            <a:ext cx="6463497" cy="6344540"/>
          </a:xfrm>
          <a:prstGeom prst="rect">
            <a:avLst/>
          </a:prstGeom>
          <a:noFill/>
        </p:spPr>
      </p:pic>
    </p:spTree>
    <p:extLst>
      <p:ext uri="{BB962C8B-B14F-4D97-AF65-F5344CB8AC3E}">
        <p14:creationId xmlns:p14="http://schemas.microsoft.com/office/powerpoint/2010/main" val="1147380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429000" cy="6837528"/>
          </a:xfrm>
          <a:prstGeom prst="rect">
            <a:avLst/>
          </a:prstGeom>
        </p:spPr>
      </p:pic>
      <p:sp>
        <p:nvSpPr>
          <p:cNvPr id="4" name="Rectangle 3"/>
          <p:cNvSpPr/>
          <p:nvPr/>
        </p:nvSpPr>
        <p:spPr>
          <a:xfrm>
            <a:off x="4006516" y="1037672"/>
            <a:ext cx="7411453" cy="5539978"/>
          </a:xfrm>
          <a:prstGeom prst="rect">
            <a:avLst/>
          </a:prstGeom>
        </p:spPr>
        <p:txBody>
          <a:bodyPr wrap="square">
            <a:spAutoFit/>
          </a:bodyPr>
          <a:lstStyle/>
          <a:p>
            <a:endParaRPr lang="en-US"/>
          </a:p>
          <a:p>
            <a:pPr marL="285750" indent="-285750">
              <a:buClr>
                <a:srgbClr val="000CFF"/>
              </a:buClr>
              <a:buFont typeface="Calibri" panose="020F0502020204030204" pitchFamily="34" charset="0"/>
              <a:buChar char="●"/>
            </a:pPr>
            <a:r>
              <a:rPr lang="en-GB" sz="2400"/>
              <a:t>Does the situational analysis consider the different social, economic, cultural and political situations of marginalized groups?</a:t>
            </a:r>
          </a:p>
          <a:p>
            <a:pPr marL="285750" indent="-285750">
              <a:buClr>
                <a:srgbClr val="000CFF"/>
              </a:buClr>
              <a:buFont typeface="Calibri" panose="020F0502020204030204" pitchFamily="34" charset="0"/>
              <a:buChar char="●"/>
            </a:pPr>
            <a:r>
              <a:rPr lang="en-US" sz="2400"/>
              <a:t>Can you identify specific </a:t>
            </a:r>
            <a:r>
              <a:rPr lang="en-US" sz="2400" b="1"/>
              <a:t>obstacles</a:t>
            </a:r>
            <a:r>
              <a:rPr lang="en-US" sz="2400"/>
              <a:t> for men/women? (barriers to political participation, VAW, access to justice/education </a:t>
            </a:r>
            <a:r>
              <a:rPr lang="en-US" sz="2400" err="1"/>
              <a:t>etc</a:t>
            </a:r>
            <a:r>
              <a:rPr lang="en-US" sz="2400"/>
              <a:t>)</a:t>
            </a:r>
            <a:endParaRPr lang="en-GB" sz="2400"/>
          </a:p>
          <a:p>
            <a:pPr marL="285750" indent="-285750">
              <a:buClr>
                <a:srgbClr val="000CFF"/>
              </a:buClr>
              <a:buFont typeface="Calibri" panose="020F0502020204030204" pitchFamily="34" charset="0"/>
              <a:buChar char="●"/>
            </a:pPr>
            <a:r>
              <a:rPr lang="en-GB" sz="2400"/>
              <a:t>Will the project contribute to better gender equality in the field the project is targeting?</a:t>
            </a:r>
          </a:p>
          <a:p>
            <a:pPr marL="285750" indent="-285750">
              <a:buClr>
                <a:srgbClr val="000CFF"/>
              </a:buClr>
              <a:buFont typeface="Calibri" panose="020F0502020204030204" pitchFamily="34" charset="0"/>
              <a:buChar char="●"/>
            </a:pPr>
            <a:r>
              <a:rPr lang="en-GB" sz="2400"/>
              <a:t>Will the project contribute to reducing gender inequalities (</a:t>
            </a:r>
            <a:r>
              <a:rPr lang="en-GB" sz="2400" err="1"/>
              <a:t>e.g</a:t>
            </a:r>
            <a:r>
              <a:rPr lang="en-GB" sz="2400"/>
              <a:t> supporting a national equality policy) Will it be sustainable?</a:t>
            </a:r>
          </a:p>
          <a:p>
            <a:pPr marL="285750" indent="-285750">
              <a:buClr>
                <a:srgbClr val="000CFF"/>
              </a:buClr>
              <a:buFont typeface="Calibri" panose="020F0502020204030204" pitchFamily="34" charset="0"/>
              <a:buChar char="●"/>
            </a:pPr>
            <a:r>
              <a:rPr lang="en-GB" sz="2400"/>
              <a:t>How will gender equality be integrated in activities and tools?</a:t>
            </a:r>
          </a:p>
          <a:p>
            <a:pPr marL="285750" indent="-285750">
              <a:buClr>
                <a:srgbClr val="000CFF"/>
              </a:buClr>
              <a:buFont typeface="Calibri" panose="020F0502020204030204" pitchFamily="34" charset="0"/>
              <a:buChar char="●"/>
            </a:pP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891532" y="-2018542"/>
            <a:ext cx="7547599" cy="7408689"/>
          </a:xfrm>
          <a:prstGeom prst="rect">
            <a:avLst/>
          </a:prstGeom>
        </p:spPr>
      </p:pic>
    </p:spTree>
    <p:extLst>
      <p:ext uri="{BB962C8B-B14F-4D97-AF65-F5344CB8AC3E}">
        <p14:creationId xmlns:p14="http://schemas.microsoft.com/office/powerpoint/2010/main" val="3297851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116180" cy="6837528"/>
          </a:xfrm>
          <a:prstGeom prst="rect">
            <a:avLst/>
          </a:prstGeom>
        </p:spPr>
      </p:pic>
      <p:sp>
        <p:nvSpPr>
          <p:cNvPr id="4" name="Rectangle 3"/>
          <p:cNvSpPr/>
          <p:nvPr/>
        </p:nvSpPr>
        <p:spPr>
          <a:xfrm>
            <a:off x="3850105" y="994679"/>
            <a:ext cx="7507706" cy="4062651"/>
          </a:xfrm>
          <a:prstGeom prst="rect">
            <a:avLst/>
          </a:prstGeom>
        </p:spPr>
        <p:txBody>
          <a:bodyPr wrap="square">
            <a:spAutoFit/>
          </a:bodyPr>
          <a:lstStyle/>
          <a:p>
            <a:endParaRPr lang="en-US"/>
          </a:p>
          <a:p>
            <a:pPr marL="285750" indent="-285750">
              <a:buClr>
                <a:srgbClr val="000CFF"/>
              </a:buClr>
              <a:buFont typeface="Calibri" panose="020F0502020204030204" pitchFamily="34" charset="0"/>
              <a:buChar char="●"/>
            </a:pPr>
            <a:r>
              <a:rPr lang="en-GB" sz="2400"/>
              <a:t>Does the project include measurable gender indicators in line with the activities?</a:t>
            </a:r>
          </a:p>
          <a:p>
            <a:pPr marL="285750" indent="-285750">
              <a:buClr>
                <a:srgbClr val="000CFF"/>
              </a:buClr>
              <a:buFont typeface="Calibri" panose="020F0502020204030204" pitchFamily="34" charset="0"/>
              <a:buChar char="●"/>
            </a:pPr>
            <a:r>
              <a:rPr lang="en-GB" sz="2400"/>
              <a:t>Do the activities include interventions to advance empowerment of marginalized groups (</a:t>
            </a:r>
            <a:r>
              <a:rPr lang="en-GB" sz="2400" err="1"/>
              <a:t>e.g</a:t>
            </a:r>
            <a:r>
              <a:rPr lang="en-GB" sz="2400"/>
              <a:t>, targeting persons with disabilities, support to these groups, and capacity-building)?</a:t>
            </a:r>
          </a:p>
          <a:p>
            <a:pPr marL="285750" indent="-285750">
              <a:buClr>
                <a:srgbClr val="000CFF"/>
              </a:buClr>
              <a:buFont typeface="Calibri" panose="020F0502020204030204" pitchFamily="34" charset="0"/>
              <a:buChar char="●"/>
            </a:pPr>
            <a:r>
              <a:rPr lang="en-GB" sz="2400"/>
              <a:t>Do the activities include interventions to advance the empowerment of women and other vulnerable groups? </a:t>
            </a:r>
          </a:p>
          <a:p>
            <a:pPr marL="285750" indent="-285750">
              <a:buClr>
                <a:srgbClr val="000CFF"/>
              </a:buClr>
              <a:buFont typeface="Calibri" panose="020F0502020204030204" pitchFamily="34" charset="0"/>
              <a:buChar char="●"/>
            </a:pPr>
            <a:r>
              <a:rPr lang="en-GB" sz="2400"/>
              <a:t>Are GESI-focused activities given a specific budget allocation?</a:t>
            </a: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825420" y="-1801974"/>
            <a:ext cx="7096477" cy="6965870"/>
          </a:xfrm>
          <a:prstGeom prst="rect">
            <a:avLst/>
          </a:prstGeom>
        </p:spPr>
      </p:pic>
    </p:spTree>
    <p:extLst>
      <p:ext uri="{BB962C8B-B14F-4D97-AF65-F5344CB8AC3E}">
        <p14:creationId xmlns:p14="http://schemas.microsoft.com/office/powerpoint/2010/main" val="2494109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116180" cy="6837528"/>
          </a:xfrm>
          <a:prstGeom prst="rect">
            <a:avLst/>
          </a:prstGeom>
        </p:spPr>
      </p:pic>
      <p:sp>
        <p:nvSpPr>
          <p:cNvPr id="4" name="Rectangle 3"/>
          <p:cNvSpPr/>
          <p:nvPr/>
        </p:nvSpPr>
        <p:spPr>
          <a:xfrm>
            <a:off x="3850105" y="994679"/>
            <a:ext cx="7507706" cy="4431983"/>
          </a:xfrm>
          <a:prstGeom prst="rect">
            <a:avLst/>
          </a:prstGeom>
        </p:spPr>
        <p:txBody>
          <a:bodyPr wrap="square">
            <a:spAutoFit/>
          </a:bodyPr>
          <a:lstStyle/>
          <a:p>
            <a:endParaRPr lang="en-US"/>
          </a:p>
          <a:p>
            <a:pPr>
              <a:buClr>
                <a:srgbClr val="000CFF"/>
              </a:buClr>
            </a:pPr>
            <a:r>
              <a:rPr lang="en-US" sz="2400" b="1">
                <a:solidFill>
                  <a:srgbClr val="0B64F5"/>
                </a:solidFill>
              </a:rPr>
              <a:t>Quantitative indicators </a:t>
            </a:r>
          </a:p>
          <a:p>
            <a:pPr marL="285750" indent="-285750">
              <a:buClr>
                <a:srgbClr val="000CFF"/>
              </a:buClr>
              <a:buFont typeface="Calibri" panose="020F0502020204030204" pitchFamily="34" charset="0"/>
              <a:buChar char="●"/>
            </a:pPr>
            <a:r>
              <a:rPr lang="en-US" sz="2400"/>
              <a:t>Rates of violence against women and men </a:t>
            </a:r>
          </a:p>
          <a:p>
            <a:pPr marL="285750" indent="-285750">
              <a:buClr>
                <a:srgbClr val="000CFF"/>
              </a:buClr>
              <a:buFont typeface="Calibri" panose="020F0502020204030204" pitchFamily="34" charset="0"/>
              <a:buChar char="●"/>
            </a:pPr>
            <a:r>
              <a:rPr lang="en-US" sz="2400"/>
              <a:t>Number of women and men in key decision-making positions </a:t>
            </a:r>
          </a:p>
          <a:p>
            <a:pPr marL="285750" indent="-285750">
              <a:buClr>
                <a:srgbClr val="000CFF"/>
              </a:buClr>
              <a:buFont typeface="Calibri" panose="020F0502020204030204" pitchFamily="34" charset="0"/>
              <a:buChar char="●"/>
            </a:pPr>
            <a:r>
              <a:rPr lang="en-US" sz="2400"/>
              <a:t>Proportion of women and men registered as voters; and who votes </a:t>
            </a:r>
          </a:p>
          <a:p>
            <a:pPr marL="285750" indent="-285750">
              <a:buClr>
                <a:srgbClr val="000CFF"/>
              </a:buClr>
              <a:buFont typeface="Calibri" panose="020F0502020204030204" pitchFamily="34" charset="0"/>
              <a:buChar char="●"/>
            </a:pPr>
            <a:r>
              <a:rPr lang="en-US" sz="2400"/>
              <a:t>Percentage of women in the security forces</a:t>
            </a:r>
          </a:p>
          <a:p>
            <a:pPr marL="285750" indent="-285750">
              <a:buClr>
                <a:srgbClr val="000CFF"/>
              </a:buClr>
              <a:buFont typeface="Calibri" panose="020F0502020204030204" pitchFamily="34" charset="0"/>
              <a:buChar char="●"/>
            </a:pPr>
            <a:r>
              <a:rPr lang="en-US" sz="2400"/>
              <a:t>(Un)employment rates of women and men </a:t>
            </a:r>
          </a:p>
          <a:p>
            <a:pPr marL="285750" indent="-285750">
              <a:buClr>
                <a:srgbClr val="000CFF"/>
              </a:buClr>
              <a:buFont typeface="Calibri" panose="020F0502020204030204" pitchFamily="34" charset="0"/>
              <a:buChar char="●"/>
            </a:pPr>
            <a:r>
              <a:rPr lang="en-US" sz="2400"/>
              <a:t>Number of female and male police staff trained in </a:t>
            </a:r>
          </a:p>
          <a:p>
            <a:pPr marL="285750" indent="-285750">
              <a:buClr>
                <a:srgbClr val="000CFF"/>
              </a:buClr>
              <a:buFont typeface="Calibri" panose="020F0502020204030204" pitchFamily="34" charset="0"/>
              <a:buChar char="●"/>
            </a:pPr>
            <a:r>
              <a:rPr lang="en-US" sz="2400"/>
              <a:t>Number of cases related to women’s rights heard in local courts and their results </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825420" y="-1801974"/>
            <a:ext cx="7096477" cy="6965870"/>
          </a:xfrm>
          <a:prstGeom prst="rect">
            <a:avLst/>
          </a:prstGeom>
        </p:spPr>
      </p:pic>
    </p:spTree>
    <p:extLst>
      <p:ext uri="{BB962C8B-B14F-4D97-AF65-F5344CB8AC3E}">
        <p14:creationId xmlns:p14="http://schemas.microsoft.com/office/powerpoint/2010/main" val="3733104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116180" cy="6837528"/>
          </a:xfrm>
          <a:prstGeom prst="rect">
            <a:avLst/>
          </a:prstGeom>
        </p:spPr>
      </p:pic>
      <p:sp>
        <p:nvSpPr>
          <p:cNvPr id="4" name="Rectangle 3"/>
          <p:cNvSpPr/>
          <p:nvPr/>
        </p:nvSpPr>
        <p:spPr>
          <a:xfrm>
            <a:off x="3850105" y="994679"/>
            <a:ext cx="7507706" cy="4431983"/>
          </a:xfrm>
          <a:prstGeom prst="rect">
            <a:avLst/>
          </a:prstGeom>
        </p:spPr>
        <p:txBody>
          <a:bodyPr wrap="square">
            <a:spAutoFit/>
          </a:bodyPr>
          <a:lstStyle/>
          <a:p>
            <a:endParaRPr lang="en-US"/>
          </a:p>
          <a:p>
            <a:pPr>
              <a:buClr>
                <a:srgbClr val="000CFF"/>
              </a:buClr>
            </a:pPr>
            <a:r>
              <a:rPr lang="en-US" sz="2400" b="1">
                <a:solidFill>
                  <a:srgbClr val="0B64F5"/>
                </a:solidFill>
              </a:rPr>
              <a:t>Qualitative indicators</a:t>
            </a:r>
          </a:p>
          <a:p>
            <a:pPr marL="342900" indent="-342900" algn="just">
              <a:buClr>
                <a:srgbClr val="000CFF"/>
              </a:buClr>
              <a:buFont typeface="Arial" panose="020B0604020202020204" pitchFamily="34" charset="0"/>
              <a:buChar char="•"/>
            </a:pPr>
            <a:r>
              <a:rPr lang="en-US" sz="2400"/>
              <a:t>Types of positions held by women and men in national government</a:t>
            </a:r>
          </a:p>
          <a:p>
            <a:pPr marL="342900" indent="-342900" algn="just">
              <a:buClr>
                <a:srgbClr val="000CFF"/>
              </a:buClr>
              <a:buFont typeface="Arial" panose="020B0604020202020204" pitchFamily="34" charset="0"/>
              <a:buChar char="•"/>
            </a:pPr>
            <a:r>
              <a:rPr lang="en-US" sz="2400"/>
              <a:t>Knowledge about human rights among women and men rights-holders</a:t>
            </a:r>
          </a:p>
          <a:p>
            <a:pPr marL="342900" indent="-342900" algn="just">
              <a:buClr>
                <a:srgbClr val="000CFF"/>
              </a:buClr>
              <a:buFont typeface="Arial" panose="020B0604020202020204" pitchFamily="34" charset="0"/>
              <a:buChar char="•"/>
            </a:pPr>
            <a:r>
              <a:rPr lang="en-US" sz="2400"/>
              <a:t>Scope of anti-discrimination and/or equal opportunity legislation</a:t>
            </a:r>
          </a:p>
          <a:p>
            <a:pPr marL="342900" indent="-342900" algn="just">
              <a:buClr>
                <a:srgbClr val="000CFF"/>
              </a:buClr>
              <a:buFont typeface="Arial" panose="020B0604020202020204" pitchFamily="34" charset="0"/>
              <a:buChar char="•"/>
            </a:pPr>
            <a:r>
              <a:rPr lang="en-US" sz="2400"/>
              <a:t>Level of political will for gender equality</a:t>
            </a:r>
          </a:p>
          <a:p>
            <a:pPr marL="342900" indent="-342900" algn="just">
              <a:buClr>
                <a:srgbClr val="000CFF"/>
              </a:buClr>
              <a:buFont typeface="Arial" panose="020B0604020202020204" pitchFamily="34" charset="0"/>
              <a:buChar char="•"/>
            </a:pPr>
            <a:r>
              <a:rPr lang="en-US" sz="2400"/>
              <a:t>Strategy X has been produced and is gender-sensitive</a:t>
            </a:r>
          </a:p>
          <a:p>
            <a:pPr marL="342900" indent="-342900" algn="just">
              <a:buClr>
                <a:srgbClr val="000CFF"/>
              </a:buClr>
              <a:buFont typeface="Arial" panose="020B0604020202020204" pitchFamily="34" charset="0"/>
              <a:buChar char="•"/>
            </a:pPr>
            <a:r>
              <a:rPr lang="en-US" sz="2400"/>
              <a:t>Use of legal services by women and men</a:t>
            </a:r>
          </a:p>
          <a:p>
            <a:pPr marL="342900" indent="-342900" algn="just">
              <a:buClr>
                <a:srgbClr val="000CFF"/>
              </a:buClr>
              <a:buFont typeface="Arial" panose="020B0604020202020204" pitchFamily="34" charset="0"/>
              <a:buChar char="•"/>
            </a:pPr>
            <a:r>
              <a:rPr lang="en-US" sz="2400"/>
              <a:t>Women’s assessment of safety</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825420" y="-1801974"/>
            <a:ext cx="7096477" cy="6965870"/>
          </a:xfrm>
          <a:prstGeom prst="rect">
            <a:avLst/>
          </a:prstGeom>
        </p:spPr>
      </p:pic>
    </p:spTree>
    <p:extLst>
      <p:ext uri="{BB962C8B-B14F-4D97-AF65-F5344CB8AC3E}">
        <p14:creationId xmlns:p14="http://schemas.microsoft.com/office/powerpoint/2010/main" val="3676418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104148" cy="6837528"/>
          </a:xfrm>
          <a:prstGeom prst="rect">
            <a:avLst/>
          </a:prstGeom>
        </p:spPr>
      </p:pic>
      <p:sp>
        <p:nvSpPr>
          <p:cNvPr id="4" name="Rectangle 3"/>
          <p:cNvSpPr/>
          <p:nvPr/>
        </p:nvSpPr>
        <p:spPr>
          <a:xfrm>
            <a:off x="3771900" y="212692"/>
            <a:ext cx="7940842" cy="7017306"/>
          </a:xfrm>
          <a:prstGeom prst="rect">
            <a:avLst/>
          </a:prstGeom>
        </p:spPr>
        <p:txBody>
          <a:bodyPr wrap="square">
            <a:spAutoFit/>
          </a:bodyPr>
          <a:lstStyle/>
          <a:p>
            <a:endParaRPr lang="en-US"/>
          </a:p>
          <a:p>
            <a:pPr>
              <a:buClr>
                <a:srgbClr val="000CFF"/>
              </a:buClr>
            </a:pPr>
            <a:r>
              <a:rPr lang="en-US" sz="2600" b="1">
                <a:solidFill>
                  <a:srgbClr val="000CFF"/>
                </a:solidFill>
              </a:rPr>
              <a:t>Recommended readings </a:t>
            </a:r>
          </a:p>
          <a:p>
            <a:pPr>
              <a:buClr>
                <a:srgbClr val="000CFF"/>
              </a:buClr>
            </a:pPr>
            <a:r>
              <a:rPr lang="en-US" sz="2000" b="1"/>
              <a:t>	</a:t>
            </a:r>
            <a:r>
              <a:rPr lang="en-US" sz="2000"/>
              <a:t>				</a:t>
            </a:r>
          </a:p>
          <a:p>
            <a:pPr marL="285750" indent="-285750">
              <a:buClr>
                <a:srgbClr val="000CFF"/>
              </a:buClr>
              <a:buFont typeface="Calibri" panose="020F0502020204030204" pitchFamily="34" charset="0"/>
              <a:buChar char="●"/>
            </a:pPr>
            <a:r>
              <a:rPr lang="en-GB" sz="2000">
                <a:hlinkClick r:id="rId4"/>
              </a:rPr>
              <a:t>CIVICUS, </a:t>
            </a:r>
            <a:r>
              <a:rPr lang="en-US" sz="2000">
                <a:hlinkClick r:id="rId4"/>
              </a:rPr>
              <a:t>“Guidelines for gender mainstreaming in project stages (Identification, Design, Implementation, Evaluation / Monitoring)”. </a:t>
            </a:r>
            <a:endParaRPr lang="en-US" sz="2000"/>
          </a:p>
          <a:p>
            <a:pPr marL="285750" indent="-285750">
              <a:buClr>
                <a:srgbClr val="000CFF"/>
              </a:buClr>
              <a:buFont typeface="Calibri" panose="020F0502020204030204" pitchFamily="34" charset="0"/>
              <a:buChar char="●"/>
            </a:pPr>
            <a:r>
              <a:rPr lang="en-US" sz="2000"/>
              <a:t>Council of Europe, http://www.coe.int/equality/ Conceptual framework, methodology and presentation of good practices</a:t>
            </a:r>
          </a:p>
          <a:p>
            <a:pPr marL="285750" indent="-285750">
              <a:buClr>
                <a:srgbClr val="000CFF"/>
              </a:buClr>
              <a:buFont typeface="Calibri" panose="020F0502020204030204" pitchFamily="34" charset="0"/>
              <a:buChar char="●"/>
            </a:pPr>
            <a:r>
              <a:rPr lang="en-GB" sz="2000"/>
              <a:t>EIGE, </a:t>
            </a:r>
            <a:r>
              <a:rPr lang="en-GB" sz="2000">
                <a:hlinkClick r:id="rId5"/>
              </a:rPr>
              <a:t>https://eige.europa.eu/gender-mainstreaming/what-is-gender-mainstreaming#toc-the-eu-approach-to-gender-mainstreaming</a:t>
            </a:r>
            <a:endParaRPr lang="en-GB" sz="2000"/>
          </a:p>
          <a:p>
            <a:pPr marL="285750" indent="-285750">
              <a:buClr>
                <a:srgbClr val="000CFF"/>
              </a:buClr>
              <a:buFont typeface="Calibri" panose="020F0502020204030204" pitchFamily="34" charset="0"/>
              <a:buChar char="●"/>
            </a:pPr>
            <a:r>
              <a:rPr lang="en-GB" sz="2000"/>
              <a:t>OECD, </a:t>
            </a:r>
            <a:r>
              <a:rPr lang="en-GB" sz="2000">
                <a:hlinkClick r:id="rId6"/>
              </a:rPr>
              <a:t>https://www.oecd.org/stories/gender/gender-mainstreaming-in-policymaking</a:t>
            </a:r>
            <a:endParaRPr lang="en-GB" sz="2000"/>
          </a:p>
          <a:p>
            <a:pPr marL="285750" indent="-285750">
              <a:buClr>
                <a:srgbClr val="000CFF"/>
              </a:buClr>
              <a:buFont typeface="Calibri" panose="020F0502020204030204" pitchFamily="34" charset="0"/>
              <a:buChar char="●"/>
            </a:pPr>
            <a:r>
              <a:rPr lang="en-GB" sz="2000"/>
              <a:t>EC, 2023 report on gender equality in the EU </a:t>
            </a:r>
            <a:r>
              <a:rPr lang="en-GB" sz="2000">
                <a:hlinkClick r:id="rId7"/>
              </a:rPr>
              <a:t>https://commission.europa.eu/system/files/2023-04/annual_report_GE_2023_web_EN.pdf</a:t>
            </a:r>
            <a:endParaRPr lang="en-GB" sz="2000"/>
          </a:p>
          <a:p>
            <a:pPr marL="285750" indent="-285750">
              <a:buClr>
                <a:srgbClr val="000CFF"/>
              </a:buClr>
              <a:buFont typeface="Calibri" panose="020F0502020204030204" pitchFamily="34" charset="0"/>
              <a:buChar char="●"/>
            </a:pPr>
            <a:r>
              <a:rPr lang="en-US" sz="2000"/>
              <a:t>Roberta </a:t>
            </a:r>
            <a:r>
              <a:rPr lang="en-US" sz="2000" err="1"/>
              <a:t>Guerrina</a:t>
            </a:r>
            <a:r>
              <a:rPr lang="en-US" sz="2000"/>
              <a:t>, ‘From Amsterdam to Lisbon and beyond: reflections on twenty years of gender mainstreaming in the EU’ (2019). </a:t>
            </a:r>
            <a:endParaRPr lang="en-GB"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400"/>
          </a:p>
          <a:p>
            <a:pPr marL="285750" indent="-285750">
              <a:buClr>
                <a:srgbClr val="000CFF"/>
              </a:buClr>
              <a:buFont typeface="Calibri" panose="020F0502020204030204" pitchFamily="34" charset="0"/>
              <a:buChar char="●"/>
            </a:pPr>
            <a:endParaRPr lang="en-US" sz="2400"/>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36635" t="15679" r="41248" b="45726"/>
          <a:stretch/>
        </p:blipFill>
        <p:spPr>
          <a:xfrm>
            <a:off x="-2753077" y="-1383631"/>
            <a:ext cx="7096899" cy="6966284"/>
          </a:xfrm>
          <a:prstGeom prst="rect">
            <a:avLst/>
          </a:prstGeom>
        </p:spPr>
      </p:pic>
    </p:spTree>
    <p:extLst>
      <p:ext uri="{BB962C8B-B14F-4D97-AF65-F5344CB8AC3E}">
        <p14:creationId xmlns:p14="http://schemas.microsoft.com/office/powerpoint/2010/main" val="255687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descr="logosc5d0aff4139c3f1.06199803"/>
          <p:cNvPicPr/>
          <p:nvPr/>
        </p:nvPicPr>
        <p:blipFill rotWithShape="1">
          <a:blip r:embed="rId3"/>
          <a:srcRect l="37289" t="18793" b="42751"/>
          <a:stretch/>
        </p:blipFill>
        <p:spPr>
          <a:xfrm>
            <a:off x="-13648" y="13648"/>
            <a:ext cx="6040572" cy="2818144"/>
          </a:xfrm>
          <a:prstGeom prst="rect">
            <a:avLst/>
          </a:prstGeom>
        </p:spPr>
      </p:pic>
      <p:sp>
        <p:nvSpPr>
          <p:cNvPr id="2" name="Title 1"/>
          <p:cNvSpPr>
            <a:spLocks noGrp="1"/>
          </p:cNvSpPr>
          <p:nvPr>
            <p:ph type="title"/>
          </p:nvPr>
        </p:nvSpPr>
        <p:spPr>
          <a:xfrm>
            <a:off x="1306086" y="2524599"/>
            <a:ext cx="9441676" cy="2011680"/>
          </a:xfrm>
        </p:spPr>
        <p:txBody>
          <a:bodyPr>
            <a:noAutofit/>
          </a:bodyPr>
          <a:lstStyle/>
          <a:p>
            <a:pPr algn="ctr"/>
            <a:r>
              <a:rPr lang="en-US" sz="8000" b="1">
                <a:solidFill>
                  <a:srgbClr val="19DC17"/>
                </a:solidFill>
                <a:latin typeface="Source Sans Pro" panose="020B0503030403020204" pitchFamily="34" charset="0"/>
                <a:ea typeface="Source Sans Pro" panose="020B0503030403020204" pitchFamily="34" charset="0"/>
              </a:rPr>
              <a:t>Q&amp;A</a:t>
            </a:r>
            <a:br>
              <a:rPr lang="en-US" b="1">
                <a:solidFill>
                  <a:srgbClr val="19DC17"/>
                </a:solidFill>
                <a:latin typeface="Source Sans Pro" panose="020B0503030403020204" pitchFamily="34" charset="0"/>
                <a:ea typeface="Source Sans Pro" panose="020B0503030403020204" pitchFamily="34" charset="0"/>
              </a:rPr>
            </a:br>
            <a:endParaRPr lang="en-US" b="1">
              <a:solidFill>
                <a:srgbClr val="19DC17"/>
              </a:solidFill>
            </a:endParaRPr>
          </a:p>
        </p:txBody>
      </p:sp>
    </p:spTree>
    <p:extLst>
      <p:ext uri="{BB962C8B-B14F-4D97-AF65-F5344CB8AC3E}">
        <p14:creationId xmlns:p14="http://schemas.microsoft.com/office/powerpoint/2010/main" val="405509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16"/>
          <p:cNvPicPr>
            <a:picLocks noChangeAspect="1"/>
          </p:cNvPicPr>
          <p:nvPr/>
        </p:nvPicPr>
        <p:blipFill rotWithShape="1">
          <a:blip r:embed="rId3" cstate="print">
            <a:extLst>
              <a:ext uri="{28A0092B-C50C-407E-A947-70E740481C1C}">
                <a14:useLocalDpi xmlns:a14="http://schemas.microsoft.com/office/drawing/2010/main" val="0"/>
              </a:ext>
            </a:extLst>
          </a:blip>
          <a:srcRect l="45344"/>
          <a:stretch/>
        </p:blipFill>
        <p:spPr>
          <a:xfrm>
            <a:off x="-1" y="-26088"/>
            <a:ext cx="4899547" cy="6884088"/>
          </a:xfrm>
          <a:prstGeom prst="rect">
            <a:avLst/>
          </a:prstGeom>
        </p:spPr>
      </p:pic>
      <p:sp>
        <p:nvSpPr>
          <p:cNvPr id="4" name="Rectangle 3"/>
          <p:cNvSpPr/>
          <p:nvPr/>
        </p:nvSpPr>
        <p:spPr>
          <a:xfrm>
            <a:off x="5384371" y="537479"/>
            <a:ext cx="5724285" cy="5539978"/>
          </a:xfrm>
          <a:prstGeom prst="rect">
            <a:avLst/>
          </a:prstGeom>
        </p:spPr>
        <p:txBody>
          <a:bodyPr wrap="square">
            <a:spAutoFit/>
          </a:bodyPr>
          <a:lstStyle/>
          <a:p>
            <a:endParaRPr lang="en-US"/>
          </a:p>
          <a:p>
            <a:pPr marL="285750" indent="-285750" algn="just">
              <a:buClr>
                <a:srgbClr val="000CFF"/>
              </a:buClr>
              <a:buFont typeface="Calibri" panose="020F0502020204030204" pitchFamily="34" charset="0"/>
              <a:buChar char="●"/>
            </a:pPr>
            <a:r>
              <a:rPr lang="en-US" sz="2400">
                <a:latin typeface="Source Sans Pro" panose="020B0503030403020204" pitchFamily="34" charset="0"/>
                <a:ea typeface="Source Sans Pro" panose="020B0503030403020204" pitchFamily="34" charset="0"/>
              </a:rPr>
              <a:t>Our mission </a:t>
            </a:r>
            <a:r>
              <a:rPr lang="en-US" sz="2400" b="1">
                <a:latin typeface="Source Sans Pro" panose="020B0503030403020204" pitchFamily="34" charset="0"/>
                <a:ea typeface="Source Sans Pro" panose="020B0503030403020204" pitchFamily="34" charset="0"/>
              </a:rPr>
              <a:t>to inspire, engage and support catalysts of change </a:t>
            </a:r>
            <a:r>
              <a:rPr lang="en-US" sz="2400">
                <a:latin typeface="Source Sans Pro" panose="020B0503030403020204" pitchFamily="34" charset="0"/>
                <a:ea typeface="Source Sans Pro" panose="020B0503030403020204" pitchFamily="34" charset="0"/>
              </a:rPr>
              <a:t>in building just and rights respecting societies </a:t>
            </a:r>
            <a:r>
              <a:rPr lang="en-US" sz="2400"/>
              <a:t>in the wider Europe, covering Eastern Europe, Western Balkans, Caucasus, Central Asia and the European Union. </a:t>
            </a:r>
            <a:endParaRPr lang="en-US" sz="2400">
              <a:latin typeface="Source Sans Pro" panose="020B0503030403020204" pitchFamily="34" charset="0"/>
              <a:ea typeface="Source Sans Pro" panose="020B0503030403020204" pitchFamily="34" charset="0"/>
            </a:endParaRPr>
          </a:p>
          <a:p>
            <a:pPr marL="285750" indent="-285750" algn="just">
              <a:buClr>
                <a:srgbClr val="000CFF"/>
              </a:buClr>
              <a:buFont typeface="Calibri" panose="020F0502020204030204" pitchFamily="34" charset="0"/>
              <a:buChar char="●"/>
            </a:pPr>
            <a:endParaRPr lang="en-US" sz="2400"/>
          </a:p>
          <a:p>
            <a:pPr marL="285750" indent="-285750" algn="just">
              <a:buClr>
                <a:srgbClr val="000CFF"/>
              </a:buClr>
              <a:buFont typeface="Calibri" panose="020F0502020204030204" pitchFamily="34" charset="0"/>
              <a:buChar char="●"/>
            </a:pPr>
            <a:r>
              <a:rPr lang="en-US" sz="2400">
                <a:latin typeface="Source Sans Pro" panose="020B0503030403020204" pitchFamily="34" charset="0"/>
                <a:ea typeface="Source Sans Pro" panose="020B0503030403020204" pitchFamily="34" charset="0"/>
              </a:rPr>
              <a:t>NHC has a </a:t>
            </a:r>
            <a:r>
              <a:rPr lang="en-US" sz="2400" b="1">
                <a:latin typeface="Source Sans Pro" panose="020B0503030403020204" pitchFamily="34" charset="0"/>
                <a:ea typeface="Source Sans Pro" panose="020B0503030403020204" pitchFamily="34" charset="0"/>
              </a:rPr>
              <a:t>35 year track record </a:t>
            </a:r>
            <a:r>
              <a:rPr lang="en-US" sz="2400">
                <a:latin typeface="Source Sans Pro" panose="020B0503030403020204" pitchFamily="34" charset="0"/>
                <a:ea typeface="Source Sans Pro" panose="020B0503030403020204" pitchFamily="34" charset="0"/>
              </a:rPr>
              <a:t>in protecting and promoting human rights and human rights defenders, strengthening civil society and coalition building, promoting and protecting rule of law and building humane an inclusive justice systems.</a:t>
            </a: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1201003" y="-1152268"/>
            <a:ext cx="3998794" cy="3925198"/>
          </a:xfrm>
          <a:prstGeom prst="rect">
            <a:avLst/>
          </a:prstGeom>
        </p:spPr>
      </p:pic>
    </p:spTree>
    <p:extLst>
      <p:ext uri="{BB962C8B-B14F-4D97-AF65-F5344CB8AC3E}">
        <p14:creationId xmlns:p14="http://schemas.microsoft.com/office/powerpoint/2010/main" val="1466120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420" y="2334876"/>
            <a:ext cx="9539417" cy="2155431"/>
          </a:xfrm>
        </p:spPr>
        <p:txBody>
          <a:bodyPr>
            <a:normAutofit/>
          </a:bodyPr>
          <a:lstStyle/>
          <a:p>
            <a:pPr algn="ctr"/>
            <a:r>
              <a:rPr lang="en-US" b="1">
                <a:solidFill>
                  <a:srgbClr val="19DC17"/>
                </a:solidFill>
                <a:latin typeface="Source Sans Pro" panose="020B0503030403020204" pitchFamily="34" charset="0"/>
                <a:ea typeface="Source Sans Pro" panose="020B0503030403020204" pitchFamily="34" charset="0"/>
              </a:rPr>
              <a:t>TO REMEMBER…</a:t>
            </a:r>
            <a:br>
              <a:rPr lang="en-US" b="1">
                <a:solidFill>
                  <a:srgbClr val="19DC17"/>
                </a:solidFill>
                <a:latin typeface="Source Sans Pro" panose="020B0503030403020204" pitchFamily="34" charset="0"/>
                <a:ea typeface="Source Sans Pro" panose="020B0503030403020204" pitchFamily="34" charset="0"/>
              </a:rPr>
            </a:br>
            <a:r>
              <a:rPr lang="en-US" b="1">
                <a:solidFill>
                  <a:srgbClr val="19DC17"/>
                </a:solidFill>
                <a:latin typeface="Source Sans Pro" panose="020B0503030403020204" pitchFamily="34" charset="0"/>
                <a:ea typeface="Source Sans Pro" panose="020B0503030403020204" pitchFamily="34" charset="0"/>
              </a:rPr>
              <a:t>PROJECT</a:t>
            </a:r>
            <a:r>
              <a:rPr lang="en-US" b="1">
                <a:solidFill>
                  <a:srgbClr val="0B64F5"/>
                </a:solidFill>
                <a:latin typeface="Source Sans Pro" panose="020B0503030403020204" pitchFamily="34" charset="0"/>
                <a:ea typeface="Source Sans Pro" panose="020B0503030403020204" pitchFamily="34" charset="0"/>
              </a:rPr>
              <a:t> </a:t>
            </a:r>
            <a:r>
              <a:rPr lang="en-US" b="1">
                <a:solidFill>
                  <a:srgbClr val="19DC17"/>
                </a:solidFill>
                <a:latin typeface="Source Sans Pro" panose="020B0503030403020204" pitchFamily="34" charset="0"/>
                <a:ea typeface="Source Sans Pro" panose="020B0503030403020204" pitchFamily="34" charset="0"/>
              </a:rPr>
              <a:t>MANAGEMNET</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19DC17"/>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3055573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69055" b="42259"/>
          <a:stretch/>
        </p:blipFill>
        <p:spPr>
          <a:xfrm>
            <a:off x="0" y="0"/>
            <a:ext cx="3104148" cy="6837528"/>
          </a:xfrm>
          <a:prstGeom prst="rect">
            <a:avLst/>
          </a:prstGeom>
        </p:spPr>
      </p:pic>
      <p:sp>
        <p:nvSpPr>
          <p:cNvPr id="4" name="Rectangle 3"/>
          <p:cNvSpPr/>
          <p:nvPr/>
        </p:nvSpPr>
        <p:spPr>
          <a:xfrm>
            <a:off x="3695700" y="342900"/>
            <a:ext cx="8029742" cy="8894743"/>
          </a:xfrm>
          <a:prstGeom prst="rect">
            <a:avLst/>
          </a:prstGeom>
        </p:spPr>
        <p:txBody>
          <a:bodyPr wrap="square">
            <a:spAutoFit/>
          </a:bodyPr>
          <a:lstStyle/>
          <a:p>
            <a:endParaRPr lang="en-US"/>
          </a:p>
          <a:p>
            <a:pPr>
              <a:buClr>
                <a:srgbClr val="000CFF"/>
              </a:buClr>
            </a:pPr>
            <a:r>
              <a:rPr lang="en-US" sz="2000" b="1"/>
              <a:t>	</a:t>
            </a:r>
            <a:r>
              <a:rPr lang="en-US" sz="2000"/>
              <a:t>				</a:t>
            </a:r>
          </a:p>
          <a:p>
            <a:pPr marL="285750" indent="-285750">
              <a:buClr>
                <a:srgbClr val="000CFF"/>
              </a:buClr>
              <a:buFont typeface="Calibri" panose="020F0502020204030204" pitchFamily="34" charset="0"/>
              <a:buChar char="●"/>
            </a:pPr>
            <a:r>
              <a:rPr lang="en-US">
                <a:latin typeface="Source Sans Pro" panose="020B0503030403020204" pitchFamily="34" charset="0"/>
                <a:ea typeface="Source Sans Pro" panose="020B0503030403020204" pitchFamily="34" charset="0"/>
              </a:rPr>
              <a:t>Define the project's objectives, scope, deliverables, and expected results = ideally, the project should be </a:t>
            </a:r>
            <a:r>
              <a:rPr lang="en-US" b="1">
                <a:latin typeface="Source Sans Pro" panose="020B0503030403020204" pitchFamily="34" charset="0"/>
                <a:ea typeface="Source Sans Pro" panose="020B0503030403020204" pitchFamily="34" charset="0"/>
              </a:rPr>
              <a:t>innovative and have some innovative features </a:t>
            </a:r>
            <a:r>
              <a:rPr lang="en-US">
                <a:latin typeface="Source Sans Pro" panose="020B0503030403020204" pitchFamily="34" charset="0"/>
                <a:ea typeface="Source Sans Pro" panose="020B0503030403020204" pitchFamily="34" charset="0"/>
              </a:rPr>
              <a:t>+ Identify the </a:t>
            </a:r>
            <a:r>
              <a:rPr lang="en-US" b="1">
                <a:latin typeface="Source Sans Pro" panose="020B0503030403020204" pitchFamily="34" charset="0"/>
                <a:ea typeface="Source Sans Pro" panose="020B0503030403020204" pitchFamily="34" charset="0"/>
              </a:rPr>
              <a:t>problem that will be addressed by the project</a:t>
            </a:r>
            <a:r>
              <a:rPr lang="en-US">
                <a:latin typeface="Source Sans Pro" panose="020B0503030403020204" pitchFamily="34" charset="0"/>
                <a:ea typeface="Source Sans Pro" panose="020B0503030403020204" pitchFamily="34" charset="0"/>
              </a:rPr>
              <a:t> ( </a:t>
            </a:r>
            <a:r>
              <a:rPr lang="en-US" err="1">
                <a:latin typeface="Source Sans Pro" panose="020B0503030403020204" pitchFamily="34" charset="0"/>
                <a:ea typeface="Source Sans Pro" panose="020B0503030403020204" pitchFamily="34" charset="0"/>
              </a:rPr>
              <a:t>e.g</a:t>
            </a:r>
            <a:r>
              <a:rPr lang="en-US">
                <a:latin typeface="Source Sans Pro" panose="020B0503030403020204" pitchFamily="34" charset="0"/>
                <a:ea typeface="Source Sans Pro" panose="020B0503030403020204" pitchFamily="34" charset="0"/>
              </a:rPr>
              <a:t> lack of  awareness on gender-based violence). </a:t>
            </a:r>
          </a:p>
          <a:p>
            <a:pPr marL="285750" indent="-285750">
              <a:buClr>
                <a:srgbClr val="000CFF"/>
              </a:buClr>
              <a:buFont typeface="Calibri" panose="020F0502020204030204" pitchFamily="34" charset="0"/>
              <a:buChar char="●"/>
            </a:pPr>
            <a:endParaRPr lang="en-US">
              <a:latin typeface="Source Sans Pro" panose="020B0503030403020204" pitchFamily="34" charset="0"/>
              <a:ea typeface="Source Sans Pro" panose="020B0503030403020204" pitchFamily="34" charset="0"/>
            </a:endParaRPr>
          </a:p>
          <a:p>
            <a:pPr marL="285750" indent="-285750">
              <a:buClr>
                <a:srgbClr val="000CFF"/>
              </a:buClr>
              <a:buFont typeface="Calibri" panose="020F0502020204030204" pitchFamily="34" charset="0"/>
              <a:buChar char="●"/>
            </a:pPr>
            <a:r>
              <a:rPr lang="en-US">
                <a:latin typeface="Source Sans Pro" panose="020B0503030403020204" pitchFamily="34" charset="0"/>
                <a:ea typeface="Source Sans Pro" panose="020B0503030403020204" pitchFamily="34" charset="0"/>
              </a:rPr>
              <a:t>The </a:t>
            </a:r>
            <a:r>
              <a:rPr lang="en-US" b="1">
                <a:latin typeface="Source Sans Pro" panose="020B0503030403020204" pitchFamily="34" charset="0"/>
                <a:ea typeface="Source Sans Pro" panose="020B0503030403020204" pitchFamily="34" charset="0"/>
              </a:rPr>
              <a:t>importance of forming strong partnerships for the success of your project </a:t>
            </a:r>
            <a:r>
              <a:rPr lang="en-US">
                <a:latin typeface="Source Sans Pro" panose="020B0503030403020204" pitchFamily="34" charset="0"/>
                <a:ea typeface="Source Sans Pro" panose="020B0503030403020204" pitchFamily="34" charset="0"/>
              </a:rPr>
              <a:t>- major factor that will determine the success of your project (What do you aim to achieve through collaboration? How will they complement each other? In what way does each of the participants contribute to the project? How can the partnership can contribute for a better results/greater impact? )</a:t>
            </a:r>
          </a:p>
          <a:p>
            <a:pPr marL="285750" indent="-285750">
              <a:buClr>
                <a:srgbClr val="000CFF"/>
              </a:buClr>
              <a:buFont typeface="Calibri" panose="020F0502020204030204" pitchFamily="34" charset="0"/>
              <a:buChar char="●"/>
            </a:pPr>
            <a:endParaRPr lang="en-US">
              <a:latin typeface="Source Sans Pro" panose="020B0503030403020204" pitchFamily="34" charset="0"/>
              <a:ea typeface="Source Sans Pro" panose="020B0503030403020204" pitchFamily="34" charset="0"/>
            </a:endParaRPr>
          </a:p>
          <a:p>
            <a:pPr marL="285750" indent="-285750">
              <a:buClr>
                <a:srgbClr val="000CFF"/>
              </a:buClr>
              <a:buFont typeface="Calibri" panose="020F0502020204030204" pitchFamily="34" charset="0"/>
              <a:buChar char="●"/>
            </a:pPr>
            <a:r>
              <a:rPr lang="en-US">
                <a:latin typeface="Source Sans Pro" panose="020B0503030403020204" pitchFamily="34" charset="0"/>
                <a:ea typeface="Source Sans Pro" panose="020B0503030403020204" pitchFamily="34" charset="0"/>
              </a:rPr>
              <a:t>Messaging should also be conducted in a </a:t>
            </a:r>
            <a:r>
              <a:rPr lang="en-US" b="1">
                <a:latin typeface="Source Sans Pro" panose="020B0503030403020204" pitchFamily="34" charset="0"/>
                <a:ea typeface="Source Sans Pro" panose="020B0503030403020204" pitchFamily="34" charset="0"/>
              </a:rPr>
              <a:t>target audience-specific manner</a:t>
            </a:r>
            <a:r>
              <a:rPr lang="en-US">
                <a:latin typeface="Source Sans Pro" panose="020B0503030403020204" pitchFamily="34" charset="0"/>
                <a:ea typeface="Source Sans Pro" panose="020B0503030403020204" pitchFamily="34" charset="0"/>
              </a:rPr>
              <a:t>, in keeping with the specific objectives of the project. </a:t>
            </a:r>
          </a:p>
          <a:p>
            <a:pPr marL="285750" indent="-285750">
              <a:buClr>
                <a:srgbClr val="000CFF"/>
              </a:buClr>
              <a:buFont typeface="Calibri" panose="020F0502020204030204" pitchFamily="34" charset="0"/>
              <a:buChar char="●"/>
            </a:pPr>
            <a:endParaRPr lang="en-US">
              <a:latin typeface="Source Sans Pro" panose="020B0503030403020204" pitchFamily="34" charset="0"/>
              <a:ea typeface="Source Sans Pro" panose="020B0503030403020204" pitchFamily="34" charset="0"/>
            </a:endParaRPr>
          </a:p>
          <a:p>
            <a:pPr marL="285750" indent="-285750">
              <a:buClr>
                <a:srgbClr val="000CFF"/>
              </a:buClr>
              <a:buFont typeface="Calibri" panose="020F0502020204030204" pitchFamily="34" charset="0"/>
              <a:buChar char="●"/>
            </a:pPr>
            <a:r>
              <a:rPr lang="en-US">
                <a:latin typeface="Source Sans Pro" panose="020B0503030403020204" pitchFamily="34" charset="0"/>
                <a:ea typeface="Source Sans Pro" panose="020B0503030403020204" pitchFamily="34" charset="0"/>
              </a:rPr>
              <a:t>During  implementation: EU logos!! (emblem must </a:t>
            </a:r>
            <a:r>
              <a:rPr lang="en-US" b="1">
                <a:latin typeface="Source Sans Pro" panose="020B0503030403020204" pitchFamily="34" charset="0"/>
                <a:ea typeface="Source Sans Pro" panose="020B0503030403020204" pitchFamily="34" charset="0"/>
              </a:rPr>
              <a:t>remain distinct and separate and cannot be modified by adding other visual marks, brands or text</a:t>
            </a:r>
            <a:r>
              <a:rPr lang="en-US">
                <a:latin typeface="Source Sans Pro" panose="020B0503030403020204" pitchFamily="34" charset="0"/>
                <a:ea typeface="Source Sans Pro" panose="020B0503030403020204" pitchFamily="34" charset="0"/>
              </a:rPr>
              <a:t>)</a:t>
            </a:r>
          </a:p>
          <a:p>
            <a:br>
              <a:rPr lang="en-US" sz="2000"/>
            </a:br>
            <a:endParaRPr lang="en-US" sz="2000">
              <a:latin typeface="Source Sans Pro" panose="020B0503030403020204" pitchFamily="34" charset="0"/>
              <a:ea typeface="Source Sans Pro" panose="020B0503030403020204" pitchFamily="34" charset="0"/>
            </a:endParaRPr>
          </a:p>
          <a:p>
            <a:pPr marL="285750" indent="-285750">
              <a:buClr>
                <a:srgbClr val="000CFF"/>
              </a:buClr>
              <a:buFont typeface="Calibri" panose="020F0502020204030204" pitchFamily="34" charset="0"/>
              <a:buChar char="●"/>
            </a:pPr>
            <a:endParaRPr lang="en-US" sz="2000">
              <a:latin typeface="Source Sans Pro" panose="020B0503030403020204" pitchFamily="34" charset="0"/>
              <a:ea typeface="Source Sans Pro" panose="020B0503030403020204" pitchFamily="34" charset="0"/>
            </a:endParaRPr>
          </a:p>
          <a:p>
            <a:pPr marL="285750" indent="-285750">
              <a:buClr>
                <a:srgbClr val="000CFF"/>
              </a:buClr>
              <a:buFont typeface="Calibri" panose="020F0502020204030204" pitchFamily="34" charset="0"/>
              <a:buChar char="●"/>
            </a:pPr>
            <a:endParaRPr lang="en-US" sz="2000">
              <a:latin typeface="Source Sans Pro" panose="020B0503030403020204" pitchFamily="34" charset="0"/>
              <a:ea typeface="Source Sans Pro" panose="020B0503030403020204" pitchFamily="34" charset="0"/>
            </a:endParaRPr>
          </a:p>
          <a:p>
            <a:pPr marL="285750" indent="-285750">
              <a:buClr>
                <a:srgbClr val="000CFF"/>
              </a:buClr>
              <a:buFont typeface="Calibri" panose="020F0502020204030204" pitchFamily="34" charset="0"/>
              <a:buChar char="●"/>
            </a:pPr>
            <a:endParaRPr lang="en-GB"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000"/>
          </a:p>
          <a:p>
            <a:pPr marL="285750" indent="-285750">
              <a:buClr>
                <a:srgbClr val="000CFF"/>
              </a:buClr>
              <a:buFont typeface="Calibri" panose="020F0502020204030204" pitchFamily="34" charset="0"/>
              <a:buChar char="●"/>
            </a:pPr>
            <a:endParaRPr lang="en-US" sz="2400"/>
          </a:p>
          <a:p>
            <a:pPr marL="285750" indent="-285750">
              <a:buClr>
                <a:srgbClr val="000CFF"/>
              </a:buClr>
              <a:buFont typeface="Calibri" panose="020F0502020204030204" pitchFamily="34" charset="0"/>
              <a:buChar char="●"/>
            </a:pP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753077" y="-1383631"/>
            <a:ext cx="7096899" cy="6966284"/>
          </a:xfrm>
          <a:prstGeom prst="rect">
            <a:avLst/>
          </a:prstGeom>
        </p:spPr>
      </p:pic>
    </p:spTree>
    <p:extLst>
      <p:ext uri="{BB962C8B-B14F-4D97-AF65-F5344CB8AC3E}">
        <p14:creationId xmlns:p14="http://schemas.microsoft.com/office/powerpoint/2010/main" val="3194730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descr="logosc5d0aff4139c3f1.06199803"/>
          <p:cNvPicPr/>
          <p:nvPr/>
        </p:nvPicPr>
        <p:blipFill rotWithShape="1">
          <a:blip r:embed="rId3"/>
          <a:srcRect l="37289" t="18793" b="42751"/>
          <a:stretch/>
        </p:blipFill>
        <p:spPr>
          <a:xfrm>
            <a:off x="-13648" y="13648"/>
            <a:ext cx="6040572" cy="2818144"/>
          </a:xfrm>
          <a:prstGeom prst="rect">
            <a:avLst/>
          </a:prstGeom>
        </p:spPr>
      </p:pic>
      <p:sp>
        <p:nvSpPr>
          <p:cNvPr id="2" name="Title 1"/>
          <p:cNvSpPr>
            <a:spLocks noGrp="1"/>
          </p:cNvSpPr>
          <p:nvPr>
            <p:ph type="title"/>
          </p:nvPr>
        </p:nvSpPr>
        <p:spPr>
          <a:xfrm>
            <a:off x="1306086" y="2524599"/>
            <a:ext cx="9441676" cy="2011680"/>
          </a:xfrm>
        </p:spPr>
        <p:txBody>
          <a:bodyPr>
            <a:noAutofit/>
          </a:bodyPr>
          <a:lstStyle/>
          <a:p>
            <a:pPr algn="ctr"/>
            <a:r>
              <a:rPr lang="en-US" sz="8000" b="1">
                <a:solidFill>
                  <a:srgbClr val="19DC17"/>
                </a:solidFill>
                <a:latin typeface="Source Sans Pro" panose="020B0503030403020204" pitchFamily="34" charset="0"/>
                <a:ea typeface="Source Sans Pro" panose="020B0503030403020204" pitchFamily="34" charset="0"/>
              </a:rPr>
              <a:t>Q&amp;A</a:t>
            </a:r>
            <a:br>
              <a:rPr lang="en-US" b="1">
                <a:solidFill>
                  <a:srgbClr val="19DC17"/>
                </a:solidFill>
                <a:latin typeface="Source Sans Pro" panose="020B0503030403020204" pitchFamily="34" charset="0"/>
                <a:ea typeface="Source Sans Pro" panose="020B0503030403020204" pitchFamily="34" charset="0"/>
              </a:rPr>
            </a:br>
            <a:endParaRPr lang="en-US" b="1">
              <a:solidFill>
                <a:srgbClr val="19DC17"/>
              </a:solidFill>
            </a:endParaRPr>
          </a:p>
        </p:txBody>
      </p:sp>
    </p:spTree>
    <p:extLst>
      <p:ext uri="{BB962C8B-B14F-4D97-AF65-F5344CB8AC3E}">
        <p14:creationId xmlns:p14="http://schemas.microsoft.com/office/powerpoint/2010/main" val="2166294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131" y="2559084"/>
            <a:ext cx="8323901"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Budget preparation and monitoring/reporting</a:t>
            </a:r>
            <a:endParaRPr lang="en-US" sz="8000" b="1">
              <a:solidFill>
                <a:srgbClr val="0B64F5"/>
              </a:solidFill>
            </a:endParaRPr>
          </a:p>
        </p:txBody>
      </p:sp>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spTree>
    <p:extLst>
      <p:ext uri="{BB962C8B-B14F-4D97-AF65-F5344CB8AC3E}">
        <p14:creationId xmlns:p14="http://schemas.microsoft.com/office/powerpoint/2010/main" val="1831941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1201003" y="-1152268"/>
            <a:ext cx="3998794" cy="3925198"/>
          </a:xfrm>
          <a:prstGeom prst="rect">
            <a:avLst/>
          </a:prstGeom>
        </p:spPr>
      </p:pic>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sp>
        <p:nvSpPr>
          <p:cNvPr id="7" name="Rectangle 6"/>
          <p:cNvSpPr/>
          <p:nvPr/>
        </p:nvSpPr>
        <p:spPr>
          <a:xfrm>
            <a:off x="4560524" y="2084317"/>
            <a:ext cx="6797286" cy="830997"/>
          </a:xfrm>
          <a:prstGeom prst="rect">
            <a:avLst/>
          </a:prstGeom>
        </p:spPr>
        <p:txBody>
          <a:bodyPr wrap="square">
            <a:spAutoFit/>
          </a:bodyPr>
          <a:lstStyle/>
          <a:p>
            <a:pPr>
              <a:buClr>
                <a:srgbClr val="000CFF"/>
              </a:buClr>
            </a:pPr>
            <a:r>
              <a:rPr lang="en-US" sz="2400">
                <a:latin typeface="Source Sans Pro" panose="020B0503030403020204" pitchFamily="34" charset="0"/>
                <a:ea typeface="Source Sans Pro" panose="020B0503030403020204" pitchFamily="34" charset="0"/>
                <a:sym typeface="Wingdings" panose="05000000000000000000" pitchFamily="2" charset="2"/>
              </a:rPr>
              <a:t>Good budgeting and reporting requires </a:t>
            </a:r>
            <a:r>
              <a:rPr lang="en-US" sz="2400" b="1">
                <a:latin typeface="Source Sans Pro" panose="020B0503030403020204" pitchFamily="34" charset="0"/>
                <a:ea typeface="Source Sans Pro" panose="020B0503030403020204" pitchFamily="34" charset="0"/>
                <a:sym typeface="Wingdings" panose="05000000000000000000" pitchFamily="2" charset="2"/>
              </a:rPr>
              <a:t>preparation</a:t>
            </a:r>
            <a:r>
              <a:rPr lang="en-US" sz="2400">
                <a:latin typeface="Source Sans Pro" panose="020B0503030403020204" pitchFamily="34" charset="0"/>
                <a:ea typeface="Source Sans Pro" panose="020B0503030403020204" pitchFamily="34" charset="0"/>
                <a:sym typeface="Wingdings" panose="05000000000000000000" pitchFamily="2" charset="2"/>
              </a:rPr>
              <a:t> and </a:t>
            </a:r>
            <a:r>
              <a:rPr lang="en-US" sz="2400" b="1">
                <a:latin typeface="Source Sans Pro" panose="020B0503030403020204" pitchFamily="34" charset="0"/>
                <a:ea typeface="Source Sans Pro" panose="020B0503030403020204" pitchFamily="34" charset="0"/>
                <a:sym typeface="Wingdings" panose="05000000000000000000" pitchFamily="2" charset="2"/>
              </a:rPr>
              <a:t>proper organization</a:t>
            </a:r>
          </a:p>
        </p:txBody>
      </p:sp>
      <p:pic>
        <p:nvPicPr>
          <p:cNvPr id="2" name="Picture 1"/>
          <p:cNvPicPr>
            <a:picLocks noChangeAspect="1"/>
          </p:cNvPicPr>
          <p:nvPr/>
        </p:nvPicPr>
        <p:blipFill>
          <a:blip r:embed="rId4">
            <a:grayscl/>
          </a:blip>
          <a:stretch>
            <a:fillRect/>
          </a:stretch>
        </p:blipFill>
        <p:spPr>
          <a:xfrm>
            <a:off x="3396865" y="1991770"/>
            <a:ext cx="919964" cy="923544"/>
          </a:xfrm>
          <a:prstGeom prst="rect">
            <a:avLst/>
          </a:prstGeom>
        </p:spPr>
      </p:pic>
      <p:pic>
        <p:nvPicPr>
          <p:cNvPr id="3" name="Picture 2"/>
          <p:cNvPicPr>
            <a:picLocks noChangeAspect="1"/>
          </p:cNvPicPr>
          <p:nvPr/>
        </p:nvPicPr>
        <p:blipFill>
          <a:blip r:embed="rId5">
            <a:grayscl/>
          </a:blip>
          <a:stretch>
            <a:fillRect/>
          </a:stretch>
        </p:blipFill>
        <p:spPr>
          <a:xfrm>
            <a:off x="3396865" y="3887851"/>
            <a:ext cx="926797" cy="926797"/>
          </a:xfrm>
          <a:prstGeom prst="rect">
            <a:avLst/>
          </a:prstGeom>
        </p:spPr>
      </p:pic>
      <p:sp>
        <p:nvSpPr>
          <p:cNvPr id="4" name="Rectangle 3"/>
          <p:cNvSpPr/>
          <p:nvPr/>
        </p:nvSpPr>
        <p:spPr>
          <a:xfrm>
            <a:off x="4560524" y="3983651"/>
            <a:ext cx="6652908" cy="830997"/>
          </a:xfrm>
          <a:prstGeom prst="rect">
            <a:avLst/>
          </a:prstGeom>
        </p:spPr>
        <p:txBody>
          <a:bodyPr wrap="square">
            <a:spAutoFit/>
          </a:bodyPr>
          <a:lstStyle/>
          <a:p>
            <a:pPr>
              <a:buClr>
                <a:srgbClr val="000CFF"/>
              </a:buClr>
            </a:pPr>
            <a:r>
              <a:rPr lang="en-US" sz="2400">
                <a:latin typeface="Source Sans Pro" panose="020B0503030403020204" pitchFamily="34" charset="0"/>
                <a:ea typeface="Source Sans Pro" panose="020B0503030403020204" pitchFamily="34" charset="0"/>
                <a:sym typeface="Wingdings" panose="05000000000000000000" pitchFamily="2" charset="2"/>
              </a:rPr>
              <a:t>Set up </a:t>
            </a:r>
            <a:r>
              <a:rPr lang="en-US" sz="2400" b="1">
                <a:latin typeface="Source Sans Pro" panose="020B0503030403020204" pitchFamily="34" charset="0"/>
                <a:ea typeface="Source Sans Pro" panose="020B0503030403020204" pitchFamily="34" charset="0"/>
                <a:sym typeface="Wingdings" panose="05000000000000000000" pitchFamily="2" charset="2"/>
              </a:rPr>
              <a:t>clear</a:t>
            </a:r>
            <a:r>
              <a:rPr lang="en-US" sz="2400">
                <a:latin typeface="Source Sans Pro" panose="020B0503030403020204" pitchFamily="34" charset="0"/>
                <a:ea typeface="Source Sans Pro" panose="020B0503030403020204" pitchFamily="34" charset="0"/>
                <a:sym typeface="Wingdings" panose="05000000000000000000" pitchFamily="2" charset="2"/>
              </a:rPr>
              <a:t> and </a:t>
            </a:r>
            <a:r>
              <a:rPr lang="en-US" sz="2400" b="1">
                <a:latin typeface="Source Sans Pro" panose="020B0503030403020204" pitchFamily="34" charset="0"/>
                <a:ea typeface="Source Sans Pro" panose="020B0503030403020204" pitchFamily="34" charset="0"/>
                <a:sym typeface="Wingdings" panose="05000000000000000000" pitchFamily="2" charset="2"/>
              </a:rPr>
              <a:t>simple processes </a:t>
            </a:r>
            <a:r>
              <a:rPr lang="en-US" sz="2400">
                <a:latin typeface="Source Sans Pro" panose="020B0503030403020204" pitchFamily="34" charset="0"/>
                <a:ea typeface="Source Sans Pro" panose="020B0503030403020204" pitchFamily="34" charset="0"/>
                <a:sym typeface="Wingdings" panose="05000000000000000000" pitchFamily="2" charset="2"/>
              </a:rPr>
              <a:t>together with your staff early on!</a:t>
            </a:r>
          </a:p>
        </p:txBody>
      </p:sp>
    </p:spTree>
    <p:extLst>
      <p:ext uri="{BB962C8B-B14F-4D97-AF65-F5344CB8AC3E}">
        <p14:creationId xmlns:p14="http://schemas.microsoft.com/office/powerpoint/2010/main" val="2227950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912" y="2395035"/>
            <a:ext cx="8636721"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What is required for budgeting and reporting</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0B64F5"/>
              </a:solidFill>
            </a:endParaRPr>
          </a:p>
        </p:txBody>
      </p:sp>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spTree>
    <p:extLst>
      <p:ext uri="{BB962C8B-B14F-4D97-AF65-F5344CB8AC3E}">
        <p14:creationId xmlns:p14="http://schemas.microsoft.com/office/powerpoint/2010/main" val="656314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52897" y="391142"/>
            <a:ext cx="8986440" cy="5720900"/>
          </a:xfrm>
          <a:prstGeom prst="rect">
            <a:avLst/>
          </a:prstGeom>
        </p:spPr>
      </p:pic>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spTree>
    <p:extLst>
      <p:ext uri="{BB962C8B-B14F-4D97-AF65-F5344CB8AC3E}">
        <p14:creationId xmlns:p14="http://schemas.microsoft.com/office/powerpoint/2010/main" val="1384220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87867" y="3210529"/>
            <a:ext cx="2118346" cy="1631216"/>
          </a:xfrm>
          <a:prstGeom prst="rect">
            <a:avLst/>
          </a:prstGeom>
        </p:spPr>
        <p:txBody>
          <a:bodyPr wrap="square">
            <a:spAutoFit/>
          </a:bodyPr>
          <a:lstStyle/>
          <a:p>
            <a:pPr algn="ctr">
              <a:buClr>
                <a:srgbClr val="000CFF"/>
              </a:buClr>
            </a:pPr>
            <a:r>
              <a:rPr lang="en-US" sz="2000">
                <a:latin typeface="Source Sans Pro" panose="020B0503030403020204" pitchFamily="34" charset="0"/>
                <a:ea typeface="Source Sans Pro" panose="020B0503030403020204" pitchFamily="34" charset="0"/>
              </a:rPr>
              <a:t>Spend your budget!</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Underspending</a:t>
            </a:r>
            <a:r>
              <a:rPr lang="en-US" sz="2000">
                <a:latin typeface="Source Sans Pro" panose="020B0503030403020204" pitchFamily="34" charset="0"/>
                <a:ea typeface="Source Sans Pro" panose="020B0503030403020204" pitchFamily="34" charset="0"/>
                <a:sym typeface="Wingdings" panose="05000000000000000000" pitchFamily="2" charset="2"/>
              </a:rPr>
              <a:t> is almost</a:t>
            </a:r>
            <a:r>
              <a:rPr lang="en-US" sz="2000" b="1">
                <a:latin typeface="Source Sans Pro" panose="020B0503030403020204" pitchFamily="34" charset="0"/>
                <a:ea typeface="Source Sans Pro" panose="020B0503030403020204" pitchFamily="34" charset="0"/>
                <a:sym typeface="Wingdings" panose="05000000000000000000" pitchFamily="2" charset="2"/>
              </a:rPr>
              <a:t> as bad as overspending </a:t>
            </a:r>
          </a:p>
        </p:txBody>
      </p:sp>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pic>
        <p:nvPicPr>
          <p:cNvPr id="4" name="Picture 3"/>
          <p:cNvPicPr>
            <a:picLocks noChangeAspect="1"/>
          </p:cNvPicPr>
          <p:nvPr/>
        </p:nvPicPr>
        <p:blipFill>
          <a:blip r:embed="rId4"/>
          <a:stretch>
            <a:fillRect/>
          </a:stretch>
        </p:blipFill>
        <p:spPr>
          <a:xfrm>
            <a:off x="3604611" y="1814558"/>
            <a:ext cx="1014529" cy="1014529"/>
          </a:xfrm>
          <a:prstGeom prst="rect">
            <a:avLst/>
          </a:prstGeom>
        </p:spPr>
      </p:pic>
      <p:pic>
        <p:nvPicPr>
          <p:cNvPr id="10" name="Picture 9"/>
          <p:cNvPicPr>
            <a:picLocks noChangeAspect="1"/>
          </p:cNvPicPr>
          <p:nvPr/>
        </p:nvPicPr>
        <p:blipFill>
          <a:blip r:embed="rId5"/>
          <a:stretch>
            <a:fillRect/>
          </a:stretch>
        </p:blipFill>
        <p:spPr>
          <a:xfrm>
            <a:off x="5687997" y="1707743"/>
            <a:ext cx="1097280" cy="1097280"/>
          </a:xfrm>
          <a:prstGeom prst="rect">
            <a:avLst/>
          </a:prstGeom>
        </p:spPr>
      </p:pic>
      <p:pic>
        <p:nvPicPr>
          <p:cNvPr id="11" name="Picture 10"/>
          <p:cNvPicPr>
            <a:picLocks noChangeAspect="1"/>
          </p:cNvPicPr>
          <p:nvPr/>
        </p:nvPicPr>
        <p:blipFill>
          <a:blip r:embed="rId6"/>
          <a:stretch>
            <a:fillRect/>
          </a:stretch>
        </p:blipFill>
        <p:spPr>
          <a:xfrm>
            <a:off x="7879013" y="1803999"/>
            <a:ext cx="1097280" cy="1097280"/>
          </a:xfrm>
          <a:prstGeom prst="rect">
            <a:avLst/>
          </a:prstGeom>
        </p:spPr>
      </p:pic>
      <p:pic>
        <p:nvPicPr>
          <p:cNvPr id="12" name="Picture 11"/>
          <p:cNvPicPr>
            <a:picLocks noChangeAspect="1"/>
          </p:cNvPicPr>
          <p:nvPr/>
        </p:nvPicPr>
        <p:blipFill>
          <a:blip r:embed="rId7"/>
          <a:stretch>
            <a:fillRect/>
          </a:stretch>
        </p:blipFill>
        <p:spPr>
          <a:xfrm>
            <a:off x="10098400" y="1707743"/>
            <a:ext cx="1097280" cy="1097280"/>
          </a:xfrm>
          <a:prstGeom prst="rect">
            <a:avLst/>
          </a:prstGeom>
        </p:spPr>
      </p:pic>
      <p:sp>
        <p:nvSpPr>
          <p:cNvPr id="13" name="Rectangle 12"/>
          <p:cNvSpPr/>
          <p:nvPr/>
        </p:nvSpPr>
        <p:spPr>
          <a:xfrm>
            <a:off x="3067100" y="3210529"/>
            <a:ext cx="1948963" cy="1323439"/>
          </a:xfrm>
          <a:prstGeom prst="rect">
            <a:avLst/>
          </a:prstGeom>
        </p:spPr>
        <p:txBody>
          <a:bodyPr wrap="square">
            <a:spAutoFit/>
          </a:bodyPr>
          <a:lstStyle/>
          <a:p>
            <a:pPr algn="ctr">
              <a:buClr>
                <a:srgbClr val="000CFF"/>
              </a:buClr>
            </a:pPr>
            <a:r>
              <a:rPr lang="en-US" sz="20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Your budget needs to be </a:t>
            </a:r>
            <a:r>
              <a:rPr lang="en-US" sz="2000" b="1">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justifiable</a:t>
            </a:r>
            <a:r>
              <a:rPr lang="en-US" sz="20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 and </a:t>
            </a:r>
            <a:r>
              <a:rPr lang="en-US" sz="2000" b="1">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make sense </a:t>
            </a:r>
          </a:p>
        </p:txBody>
      </p:sp>
      <p:sp>
        <p:nvSpPr>
          <p:cNvPr id="14" name="Rectangle 13"/>
          <p:cNvSpPr/>
          <p:nvPr/>
        </p:nvSpPr>
        <p:spPr>
          <a:xfrm>
            <a:off x="5156720" y="3212970"/>
            <a:ext cx="1947672" cy="1631216"/>
          </a:xfrm>
          <a:prstGeom prst="rect">
            <a:avLst/>
          </a:prstGeom>
        </p:spPr>
        <p:txBody>
          <a:bodyPr wrap="square">
            <a:spAutoFit/>
          </a:bodyPr>
          <a:lstStyle/>
          <a:p>
            <a:pPr algn="ctr">
              <a:buClr>
                <a:srgbClr val="000CFF"/>
              </a:buClr>
            </a:pPr>
            <a:r>
              <a:rPr lang="en-US" sz="2000">
                <a:latin typeface="Source Sans Pro" panose="020B0503030403020204" pitchFamily="34" charset="0"/>
                <a:ea typeface="Source Sans Pro" panose="020B0503030403020204" pitchFamily="34" charset="0"/>
              </a:rPr>
              <a:t>Do your </a:t>
            </a:r>
            <a:r>
              <a:rPr lang="en-US" sz="2000" b="1">
                <a:latin typeface="Source Sans Pro" panose="020B0503030403020204" pitchFamily="34" charset="0"/>
                <a:ea typeface="Source Sans Pro" panose="020B0503030403020204" pitchFamily="34" charset="0"/>
              </a:rPr>
              <a:t>research</a:t>
            </a:r>
            <a:r>
              <a:rPr lang="en-US" sz="2000">
                <a:latin typeface="Source Sans Pro" panose="020B0503030403020204" pitchFamily="34" charset="0"/>
                <a:ea typeface="Source Sans Pro" panose="020B0503030403020204" pitchFamily="34" charset="0"/>
              </a:rPr>
              <a:t> when developing your budget </a:t>
            </a:r>
            <a:r>
              <a:rPr lang="en-US" sz="2000">
                <a:latin typeface="Source Sans Pro" panose="020B0503030403020204" pitchFamily="34" charset="0"/>
                <a:ea typeface="Source Sans Pro" panose="020B0503030403020204" pitchFamily="34" charset="0"/>
                <a:sym typeface="Wingdings" panose="05000000000000000000" pitchFamily="2" charset="2"/>
              </a:rPr>
              <a:t>(use </a:t>
            </a:r>
            <a:r>
              <a:rPr lang="en-US" sz="2000" b="1">
                <a:latin typeface="Source Sans Pro" panose="020B0503030403020204" pitchFamily="34" charset="0"/>
                <a:ea typeface="Source Sans Pro" panose="020B0503030403020204" pitchFamily="34" charset="0"/>
                <a:sym typeface="Wingdings" panose="05000000000000000000" pitchFamily="2" charset="2"/>
              </a:rPr>
              <a:t>benchmarks</a:t>
            </a:r>
            <a:r>
              <a:rPr lang="en-US" sz="2000">
                <a:latin typeface="Source Sans Pro" panose="020B0503030403020204" pitchFamily="34" charset="0"/>
                <a:ea typeface="Source Sans Pro" panose="020B0503030403020204" pitchFamily="34" charset="0"/>
                <a:sym typeface="Wingdings" panose="05000000000000000000" pitchFamily="2" charset="2"/>
              </a:rPr>
              <a:t>)</a:t>
            </a:r>
            <a:endParaRPr lang="en-US" sz="2000">
              <a:latin typeface="Source Sans Pro" panose="020B0503030403020204" pitchFamily="34" charset="0"/>
              <a:ea typeface="Source Sans Pro" panose="020B0503030403020204" pitchFamily="34" charset="0"/>
            </a:endParaRPr>
          </a:p>
        </p:txBody>
      </p:sp>
      <p:sp>
        <p:nvSpPr>
          <p:cNvPr id="15" name="Rectangle 14"/>
          <p:cNvSpPr/>
          <p:nvPr/>
        </p:nvSpPr>
        <p:spPr>
          <a:xfrm>
            <a:off x="7294385" y="3210529"/>
            <a:ext cx="2103488" cy="1938992"/>
          </a:xfrm>
          <a:prstGeom prst="rect">
            <a:avLst/>
          </a:prstGeom>
        </p:spPr>
        <p:txBody>
          <a:bodyPr wrap="square">
            <a:spAutoFit/>
          </a:bodyPr>
          <a:lstStyle/>
          <a:p>
            <a:pPr algn="ctr">
              <a:buClr>
                <a:srgbClr val="000CFF"/>
              </a:buClr>
            </a:pPr>
            <a:r>
              <a:rPr lang="en-US" sz="2000">
                <a:latin typeface="Source Sans Pro" panose="020B0503030403020204" pitchFamily="34" charset="0"/>
                <a:ea typeface="Source Sans Pro" panose="020B0503030403020204" pitchFamily="34" charset="0"/>
              </a:rPr>
              <a:t>Things can change </a:t>
            </a:r>
            <a:br>
              <a:rPr lang="en-US" sz="2000">
                <a:latin typeface="Source Sans Pro" panose="020B0503030403020204" pitchFamily="34" charset="0"/>
                <a:ea typeface="Source Sans Pro" panose="020B0503030403020204" pitchFamily="34" charset="0"/>
              </a:rPr>
            </a:br>
            <a:r>
              <a:rPr lang="en-US" sz="2000">
                <a:latin typeface="Source Sans Pro" panose="020B0503030403020204" pitchFamily="34" charset="0"/>
                <a:ea typeface="Source Sans Pro" panose="020B0503030403020204" pitchFamily="34" charset="0"/>
              </a:rPr>
              <a:t>and budget can partially do so as well </a:t>
            </a:r>
            <a:r>
              <a:rPr lang="en-US" sz="2000">
                <a:latin typeface="Source Sans Pro" panose="020B0503030403020204" pitchFamily="34" charset="0"/>
                <a:ea typeface="Source Sans Pro" panose="020B0503030403020204" pitchFamily="34" charset="0"/>
                <a:sym typeface="Wingdings" panose="05000000000000000000" pitchFamily="2" charset="2"/>
              </a:rPr>
              <a:t>(</a:t>
            </a:r>
            <a:r>
              <a:rPr lang="en-US" sz="2000" b="1">
                <a:latin typeface="Source Sans Pro" panose="020B0503030403020204" pitchFamily="34" charset="0"/>
                <a:ea typeface="Source Sans Pro" panose="020B0503030403020204" pitchFamily="34" charset="0"/>
                <a:sym typeface="Wingdings" panose="05000000000000000000" pitchFamily="2" charset="2"/>
              </a:rPr>
              <a:t>budget</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amendments</a:t>
            </a:r>
            <a:r>
              <a:rPr lang="en-US" sz="2000">
                <a:latin typeface="Source Sans Pro" panose="020B0503030403020204" pitchFamily="34" charset="0"/>
                <a:ea typeface="Source Sans Pro" panose="020B0503030403020204" pitchFamily="34" charset="0"/>
                <a:sym typeface="Wingdings" panose="05000000000000000000" pitchFamily="2" charset="2"/>
              </a:rPr>
              <a:t>)</a:t>
            </a:r>
            <a:endParaRPr lang="en-US" sz="20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74275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342" y="2334877"/>
            <a:ext cx="9137480"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Reporting basics</a:t>
            </a:r>
            <a:endParaRPr lang="en-US" sz="8000" b="1">
              <a:solidFill>
                <a:srgbClr val="0B64F5"/>
              </a:solidFill>
            </a:endParaRPr>
          </a:p>
        </p:txBody>
      </p:sp>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spTree>
    <p:extLst>
      <p:ext uri="{BB962C8B-B14F-4D97-AF65-F5344CB8AC3E}">
        <p14:creationId xmlns:p14="http://schemas.microsoft.com/office/powerpoint/2010/main" val="3697980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pic>
        <p:nvPicPr>
          <p:cNvPr id="4" name="Picture 3"/>
          <p:cNvPicPr>
            <a:picLocks noChangeAspect="1"/>
          </p:cNvPicPr>
          <p:nvPr/>
        </p:nvPicPr>
        <p:blipFill>
          <a:blip r:embed="rId4"/>
          <a:stretch>
            <a:fillRect/>
          </a:stretch>
        </p:blipFill>
        <p:spPr>
          <a:xfrm>
            <a:off x="3802284" y="1997705"/>
            <a:ext cx="480800" cy="480800"/>
          </a:xfrm>
          <a:prstGeom prst="rect">
            <a:avLst/>
          </a:prstGeom>
        </p:spPr>
      </p:pic>
      <p:sp>
        <p:nvSpPr>
          <p:cNvPr id="10" name="Rectangle 9"/>
          <p:cNvSpPr/>
          <p:nvPr/>
        </p:nvSpPr>
        <p:spPr>
          <a:xfrm>
            <a:off x="3166868" y="1372861"/>
            <a:ext cx="7570406" cy="461665"/>
          </a:xfrm>
          <a:prstGeom prst="rect">
            <a:avLst/>
          </a:prstGeom>
        </p:spPr>
        <p:txBody>
          <a:bodyPr wrap="none">
            <a:spAutoFit/>
          </a:bodyPr>
          <a:lstStyle/>
          <a:p>
            <a:pPr>
              <a:buClr>
                <a:srgbClr val="000CFF"/>
              </a:buClr>
            </a:pPr>
            <a:r>
              <a:rPr lang="en-US" sz="2400" b="1">
                <a:solidFill>
                  <a:srgbClr val="19DC17"/>
                </a:solidFill>
                <a:latin typeface="Source Sans Pro" panose="020B0503030403020204" pitchFamily="34" charset="0"/>
                <a:ea typeface="Source Sans Pro" panose="020B0503030403020204" pitchFamily="34" charset="0"/>
                <a:sym typeface="Wingdings" panose="05000000000000000000" pitchFamily="2" charset="2"/>
              </a:rPr>
              <a:t>Traceability: </a:t>
            </a:r>
            <a:r>
              <a:rPr lang="en-US" sz="2400">
                <a:latin typeface="Source Sans Pro" panose="020B0503030403020204" pitchFamily="34" charset="0"/>
                <a:ea typeface="Source Sans Pro" panose="020B0503030403020204" pitchFamily="34" charset="0"/>
                <a:sym typeface="Wingdings" panose="05000000000000000000" pitchFamily="2" charset="2"/>
              </a:rPr>
              <a:t>everything needs to be </a:t>
            </a:r>
            <a:r>
              <a:rPr lang="en-US" sz="2400" b="1">
                <a:latin typeface="Source Sans Pro" panose="020B0503030403020204" pitchFamily="34" charset="0"/>
                <a:ea typeface="Source Sans Pro" panose="020B0503030403020204" pitchFamily="34" charset="0"/>
                <a:sym typeface="Wingdings" panose="05000000000000000000" pitchFamily="2" charset="2"/>
              </a:rPr>
              <a:t>saved</a:t>
            </a:r>
            <a:r>
              <a:rPr lang="en-US" sz="2400">
                <a:latin typeface="Source Sans Pro" panose="020B0503030403020204" pitchFamily="34" charset="0"/>
                <a:ea typeface="Source Sans Pro" panose="020B0503030403020204" pitchFamily="34" charset="0"/>
                <a:sym typeface="Wingdings" panose="05000000000000000000" pitchFamily="2" charset="2"/>
              </a:rPr>
              <a:t> and </a:t>
            </a:r>
            <a:r>
              <a:rPr lang="en-US" sz="2400" b="1">
                <a:latin typeface="Source Sans Pro" panose="020B0503030403020204" pitchFamily="34" charset="0"/>
                <a:ea typeface="Source Sans Pro" panose="020B0503030403020204" pitchFamily="34" charset="0"/>
                <a:sym typeface="Wingdings" panose="05000000000000000000" pitchFamily="2" charset="2"/>
              </a:rPr>
              <a:t>archived</a:t>
            </a:r>
            <a:r>
              <a:rPr lang="en-US" sz="2400">
                <a:latin typeface="Source Sans Pro" panose="020B0503030403020204" pitchFamily="34" charset="0"/>
                <a:ea typeface="Source Sans Pro" panose="020B0503030403020204" pitchFamily="34" charset="0"/>
                <a:sym typeface="Wingdings" panose="05000000000000000000" pitchFamily="2" charset="2"/>
              </a:rPr>
              <a:t> </a:t>
            </a:r>
          </a:p>
        </p:txBody>
      </p:sp>
      <p:sp>
        <p:nvSpPr>
          <p:cNvPr id="11" name="Rectangle 10"/>
          <p:cNvSpPr/>
          <p:nvPr/>
        </p:nvSpPr>
        <p:spPr>
          <a:xfrm>
            <a:off x="4283084" y="2078395"/>
            <a:ext cx="5040739" cy="400110"/>
          </a:xfrm>
          <a:prstGeom prst="rect">
            <a:avLst/>
          </a:prstGeom>
        </p:spPr>
        <p:txBody>
          <a:bodyPr wrap="none">
            <a:spAutoFit/>
          </a:bodyPr>
          <a:lstStyle/>
          <a:p>
            <a:pPr>
              <a:buClr>
                <a:srgbClr val="000CFF"/>
              </a:buClr>
            </a:pPr>
            <a:r>
              <a:rPr lang="en-US" sz="2000">
                <a:latin typeface="Source Sans Pro" panose="020B0503030403020204" pitchFamily="34" charset="0"/>
                <a:ea typeface="Source Sans Pro" panose="020B0503030403020204" pitchFamily="34" charset="0"/>
                <a:sym typeface="Wingdings" panose="05000000000000000000" pitchFamily="2" charset="2"/>
              </a:rPr>
              <a:t>Including </a:t>
            </a:r>
            <a:r>
              <a:rPr lang="en-US" sz="2000" b="1">
                <a:latin typeface="Source Sans Pro" panose="020B0503030403020204" pitchFamily="34" charset="0"/>
                <a:ea typeface="Source Sans Pro" panose="020B0503030403020204" pitchFamily="34" charset="0"/>
                <a:sym typeface="Wingdings" panose="05000000000000000000" pitchFamily="2" charset="2"/>
              </a:rPr>
              <a:t>rationales</a:t>
            </a:r>
            <a:r>
              <a:rPr lang="en-US" sz="2000">
                <a:latin typeface="Source Sans Pro" panose="020B0503030403020204" pitchFamily="34" charset="0"/>
                <a:ea typeface="Source Sans Pro" panose="020B0503030403020204" pitchFamily="34" charset="0"/>
                <a:sym typeface="Wingdings" panose="05000000000000000000" pitchFamily="2" charset="2"/>
              </a:rPr>
              <a:t> and </a:t>
            </a:r>
            <a:r>
              <a:rPr lang="en-US" sz="2000" b="1">
                <a:latin typeface="Source Sans Pro" panose="020B0503030403020204" pitchFamily="34" charset="0"/>
                <a:ea typeface="Source Sans Pro" panose="020B0503030403020204" pitchFamily="34" charset="0"/>
                <a:sym typeface="Wingdings" panose="05000000000000000000" pitchFamily="2" charset="2"/>
              </a:rPr>
              <a:t>breakdown</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of</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costs</a:t>
            </a:r>
          </a:p>
        </p:txBody>
      </p:sp>
      <p:pic>
        <p:nvPicPr>
          <p:cNvPr id="12" name="Picture 11"/>
          <p:cNvPicPr>
            <a:picLocks noChangeAspect="1"/>
          </p:cNvPicPr>
          <p:nvPr/>
        </p:nvPicPr>
        <p:blipFill>
          <a:blip r:embed="rId4"/>
          <a:stretch>
            <a:fillRect/>
          </a:stretch>
        </p:blipFill>
        <p:spPr>
          <a:xfrm>
            <a:off x="3802284" y="2721367"/>
            <a:ext cx="480800" cy="480800"/>
          </a:xfrm>
          <a:prstGeom prst="rect">
            <a:avLst/>
          </a:prstGeom>
        </p:spPr>
      </p:pic>
      <p:sp>
        <p:nvSpPr>
          <p:cNvPr id="13" name="Rectangle 12"/>
          <p:cNvSpPr/>
          <p:nvPr/>
        </p:nvSpPr>
        <p:spPr>
          <a:xfrm>
            <a:off x="4283084" y="2802057"/>
            <a:ext cx="4951227" cy="400110"/>
          </a:xfrm>
          <a:prstGeom prst="rect">
            <a:avLst/>
          </a:prstGeom>
        </p:spPr>
        <p:txBody>
          <a:bodyPr wrap="none">
            <a:spAutoFit/>
          </a:bodyPr>
          <a:lstStyle/>
          <a:p>
            <a:pPr>
              <a:buClr>
                <a:srgbClr val="000CFF"/>
              </a:buClr>
            </a:pPr>
            <a:r>
              <a:rPr lang="en-US" sz="2000">
                <a:latin typeface="Source Sans Pro" panose="020B0503030403020204" pitchFamily="34" charset="0"/>
                <a:ea typeface="Source Sans Pro" panose="020B0503030403020204" pitchFamily="34" charset="0"/>
                <a:sym typeface="Wingdings" panose="05000000000000000000" pitchFamily="2" charset="2"/>
              </a:rPr>
              <a:t>Proof of payment is </a:t>
            </a:r>
            <a:r>
              <a:rPr lang="en-US" sz="2000" b="1">
                <a:latin typeface="Source Sans Pro" panose="020B0503030403020204" pitchFamily="34" charset="0"/>
                <a:ea typeface="Source Sans Pro" panose="020B0503030403020204" pitchFamily="34" charset="0"/>
                <a:sym typeface="Wingdings" panose="05000000000000000000" pitchFamily="2" charset="2"/>
              </a:rPr>
              <a:t>as important as </a:t>
            </a:r>
            <a:r>
              <a:rPr lang="en-US" sz="2000">
                <a:latin typeface="Source Sans Pro" panose="020B0503030403020204" pitchFamily="34" charset="0"/>
                <a:ea typeface="Source Sans Pro" panose="020B0503030403020204" pitchFamily="34" charset="0"/>
                <a:sym typeface="Wingdings" panose="05000000000000000000" pitchFamily="2" charset="2"/>
              </a:rPr>
              <a:t>receipts</a:t>
            </a:r>
          </a:p>
        </p:txBody>
      </p:sp>
      <p:pic>
        <p:nvPicPr>
          <p:cNvPr id="14" name="Picture 13"/>
          <p:cNvPicPr>
            <a:picLocks noChangeAspect="1"/>
          </p:cNvPicPr>
          <p:nvPr/>
        </p:nvPicPr>
        <p:blipFill>
          <a:blip r:embed="rId4"/>
          <a:stretch>
            <a:fillRect/>
          </a:stretch>
        </p:blipFill>
        <p:spPr>
          <a:xfrm>
            <a:off x="3802284" y="3445029"/>
            <a:ext cx="480800" cy="480800"/>
          </a:xfrm>
          <a:prstGeom prst="rect">
            <a:avLst/>
          </a:prstGeom>
        </p:spPr>
      </p:pic>
      <p:sp>
        <p:nvSpPr>
          <p:cNvPr id="15" name="Rectangle 14"/>
          <p:cNvSpPr/>
          <p:nvPr/>
        </p:nvSpPr>
        <p:spPr>
          <a:xfrm>
            <a:off x="4283084" y="3525719"/>
            <a:ext cx="5807103" cy="707886"/>
          </a:xfrm>
          <a:prstGeom prst="rect">
            <a:avLst/>
          </a:prstGeom>
        </p:spPr>
        <p:txBody>
          <a:bodyPr wrap="none">
            <a:spAutoFit/>
          </a:bodyPr>
          <a:lstStyle/>
          <a:p>
            <a:pPr>
              <a:buClr>
                <a:srgbClr val="000CFF"/>
              </a:buClr>
            </a:pPr>
            <a:r>
              <a:rPr lang="en-US" sz="2000" b="1">
                <a:latin typeface="Source Sans Pro" panose="020B0503030403020204" pitchFamily="34" charset="0"/>
                <a:ea typeface="Source Sans Pro" panose="020B0503030403020204" pitchFamily="34" charset="0"/>
                <a:sym typeface="Wingdings" panose="05000000000000000000" pitchFamily="2" charset="2"/>
              </a:rPr>
              <a:t>Register</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costs</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as</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soon</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as you can </a:t>
            </a:r>
            <a:r>
              <a:rPr lang="en-US" sz="2000">
                <a:latin typeface="Source Sans Pro" panose="020B0503030403020204" pitchFamily="34" charset="0"/>
                <a:ea typeface="Source Sans Pro" panose="020B0503030403020204" pitchFamily="34" charset="0"/>
                <a:sym typeface="Wingdings" panose="05000000000000000000" pitchFamily="2" charset="2"/>
              </a:rPr>
              <a:t>– do not wait until</a:t>
            </a:r>
            <a:br>
              <a:rPr lang="en-US" sz="2000">
                <a:latin typeface="Source Sans Pro" panose="020B0503030403020204" pitchFamily="34" charset="0"/>
                <a:ea typeface="Source Sans Pro" panose="020B0503030403020204" pitchFamily="34" charset="0"/>
                <a:sym typeface="Wingdings" panose="05000000000000000000" pitchFamily="2" charset="2"/>
              </a:rPr>
            </a:br>
            <a:r>
              <a:rPr lang="en-US" sz="2000">
                <a:latin typeface="Source Sans Pro" panose="020B0503030403020204" pitchFamily="34" charset="0"/>
                <a:ea typeface="Source Sans Pro" panose="020B0503030403020204" pitchFamily="34" charset="0"/>
                <a:sym typeface="Wingdings" panose="05000000000000000000" pitchFamily="2" charset="2"/>
              </a:rPr>
              <a:t>the end of the project! </a:t>
            </a:r>
            <a:endParaRPr lang="en-US" sz="2000" b="1">
              <a:latin typeface="Source Sans Pro" panose="020B0503030403020204" pitchFamily="34" charset="0"/>
              <a:ea typeface="Source Sans Pro" panose="020B0503030403020204" pitchFamily="34" charset="0"/>
              <a:sym typeface="Wingdings" panose="05000000000000000000" pitchFamily="2" charset="2"/>
            </a:endParaRPr>
          </a:p>
        </p:txBody>
      </p:sp>
      <p:pic>
        <p:nvPicPr>
          <p:cNvPr id="16" name="Picture 15"/>
          <p:cNvPicPr>
            <a:picLocks noChangeAspect="1"/>
          </p:cNvPicPr>
          <p:nvPr/>
        </p:nvPicPr>
        <p:blipFill>
          <a:blip r:embed="rId4"/>
          <a:stretch>
            <a:fillRect/>
          </a:stretch>
        </p:blipFill>
        <p:spPr>
          <a:xfrm>
            <a:off x="3802284" y="4314277"/>
            <a:ext cx="480800" cy="480800"/>
          </a:xfrm>
          <a:prstGeom prst="rect">
            <a:avLst/>
          </a:prstGeom>
        </p:spPr>
      </p:pic>
      <p:sp>
        <p:nvSpPr>
          <p:cNvPr id="17" name="Rectangle 16"/>
          <p:cNvSpPr/>
          <p:nvPr/>
        </p:nvSpPr>
        <p:spPr>
          <a:xfrm>
            <a:off x="4283084" y="4394967"/>
            <a:ext cx="3617272" cy="400110"/>
          </a:xfrm>
          <a:prstGeom prst="rect">
            <a:avLst/>
          </a:prstGeom>
        </p:spPr>
        <p:txBody>
          <a:bodyPr wrap="none">
            <a:spAutoFit/>
          </a:bodyPr>
          <a:lstStyle/>
          <a:p>
            <a:pPr>
              <a:buClr>
                <a:srgbClr val="000CFF"/>
              </a:buClr>
            </a:pPr>
            <a:r>
              <a:rPr lang="en-US" sz="2000">
                <a:latin typeface="Source Sans Pro" panose="020B0503030403020204" pitchFamily="34" charset="0"/>
                <a:ea typeface="Source Sans Pro" panose="020B0503030403020204" pitchFamily="34" charset="0"/>
                <a:sym typeface="Wingdings" panose="05000000000000000000" pitchFamily="2" charset="2"/>
              </a:rPr>
              <a:t>Pay attention to </a:t>
            </a:r>
            <a:r>
              <a:rPr lang="en-US" sz="2000" b="1">
                <a:latin typeface="Source Sans Pro" panose="020B0503030403020204" pitchFamily="34" charset="0"/>
                <a:ea typeface="Source Sans Pro" panose="020B0503030403020204" pitchFamily="34" charset="0"/>
                <a:sym typeface="Wingdings" panose="05000000000000000000" pitchFamily="2" charset="2"/>
              </a:rPr>
              <a:t>exchange</a:t>
            </a:r>
            <a:r>
              <a:rPr lang="en-US" sz="2000">
                <a:latin typeface="Source Sans Pro" panose="020B0503030403020204" pitchFamily="34" charset="0"/>
                <a:ea typeface="Source Sans Pro" panose="020B0503030403020204" pitchFamily="34" charset="0"/>
                <a:sym typeface="Wingdings" panose="05000000000000000000" pitchFamily="2" charset="2"/>
              </a:rPr>
              <a:t> </a:t>
            </a:r>
            <a:r>
              <a:rPr lang="en-US" sz="2000" b="1">
                <a:latin typeface="Source Sans Pro" panose="020B0503030403020204" pitchFamily="34" charset="0"/>
                <a:ea typeface="Source Sans Pro" panose="020B0503030403020204" pitchFamily="34" charset="0"/>
                <a:sym typeface="Wingdings" panose="05000000000000000000" pitchFamily="2" charset="2"/>
              </a:rPr>
              <a:t>rates</a:t>
            </a:r>
          </a:p>
        </p:txBody>
      </p:sp>
    </p:spTree>
    <p:extLst>
      <p:ext uri="{BB962C8B-B14F-4D97-AF65-F5344CB8AC3E}">
        <p14:creationId xmlns:p14="http://schemas.microsoft.com/office/powerpoint/2010/main" val="414797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16"/>
          <p:cNvPicPr>
            <a:picLocks noChangeAspect="1"/>
          </p:cNvPicPr>
          <p:nvPr/>
        </p:nvPicPr>
        <p:blipFill rotWithShape="1">
          <a:blip r:embed="rId3" cstate="print">
            <a:extLst>
              <a:ext uri="{28A0092B-C50C-407E-A947-70E740481C1C}">
                <a14:useLocalDpi xmlns:a14="http://schemas.microsoft.com/office/drawing/2010/main" val="0"/>
              </a:ext>
            </a:extLst>
          </a:blip>
          <a:srcRect l="45344"/>
          <a:stretch/>
        </p:blipFill>
        <p:spPr>
          <a:xfrm>
            <a:off x="-1" y="-26088"/>
            <a:ext cx="4899547" cy="6884088"/>
          </a:xfrm>
          <a:prstGeom prst="rect">
            <a:avLst/>
          </a:prstGeom>
        </p:spPr>
      </p:pic>
      <p:sp>
        <p:nvSpPr>
          <p:cNvPr id="4" name="Rectangle 3"/>
          <p:cNvSpPr/>
          <p:nvPr/>
        </p:nvSpPr>
        <p:spPr>
          <a:xfrm>
            <a:off x="5425935" y="980825"/>
            <a:ext cx="5588429" cy="4062651"/>
          </a:xfrm>
          <a:prstGeom prst="rect">
            <a:avLst/>
          </a:prstGeom>
        </p:spPr>
        <p:txBody>
          <a:bodyPr wrap="square">
            <a:spAutoFit/>
          </a:bodyPr>
          <a:lstStyle/>
          <a:p>
            <a:endParaRPr lang="en-US"/>
          </a:p>
          <a:p>
            <a:pPr marL="285750" indent="-285750" algn="just">
              <a:buClr>
                <a:srgbClr val="000CFF"/>
              </a:buClr>
              <a:buFont typeface="Calibri" panose="020F0502020204030204" pitchFamily="34" charset="0"/>
              <a:buChar char="●"/>
            </a:pPr>
            <a:r>
              <a:rPr lang="en-US" sz="2400">
                <a:latin typeface="Source Sans Pro" panose="020B0503030403020204" pitchFamily="34" charset="0"/>
                <a:ea typeface="Source Sans Pro" panose="020B0503030403020204" pitchFamily="34" charset="0"/>
              </a:rPr>
              <a:t>We do this in </a:t>
            </a:r>
            <a:r>
              <a:rPr lang="en-US" sz="2400" b="1">
                <a:latin typeface="Source Sans Pro" panose="020B0503030403020204" pitchFamily="34" charset="0"/>
                <a:ea typeface="Source Sans Pro" panose="020B0503030403020204" pitchFamily="34" charset="0"/>
              </a:rPr>
              <a:t>three different </a:t>
            </a:r>
            <a:r>
              <a:rPr lang="en-US" sz="2400" b="1" err="1">
                <a:latin typeface="Source Sans Pro" panose="020B0503030403020204" pitchFamily="34" charset="0"/>
                <a:ea typeface="Source Sans Pro" panose="020B0503030403020204" pitchFamily="34" charset="0"/>
              </a:rPr>
              <a:t>programmes</a:t>
            </a:r>
            <a:r>
              <a:rPr lang="en-US" sz="2400">
                <a:latin typeface="Source Sans Pro" panose="020B0503030403020204" pitchFamily="34" charset="0"/>
                <a:ea typeface="Source Sans Pro" panose="020B0503030403020204" pitchFamily="34" charset="0"/>
              </a:rPr>
              <a:t>, our pathways of change: HRD, Integrity &amp; Accountability and Rights-Based Justice. </a:t>
            </a:r>
          </a:p>
          <a:p>
            <a:pPr marL="285750" indent="-285750" algn="just">
              <a:buClr>
                <a:srgbClr val="000CFF"/>
              </a:buClr>
              <a:buFont typeface="Calibri" panose="020F0502020204030204" pitchFamily="34" charset="0"/>
              <a:buChar char="●"/>
            </a:pPr>
            <a:endParaRPr lang="en-US" sz="2400">
              <a:latin typeface="Source Sans Pro" panose="020B0503030403020204" pitchFamily="34" charset="0"/>
              <a:ea typeface="Source Sans Pro" panose="020B0503030403020204" pitchFamily="34" charset="0"/>
            </a:endParaRPr>
          </a:p>
          <a:p>
            <a:pPr marL="285750" indent="-285750" algn="just">
              <a:buClr>
                <a:srgbClr val="000CFF"/>
              </a:buClr>
              <a:buFont typeface="Calibri" panose="020F0502020204030204" pitchFamily="34" charset="0"/>
              <a:buChar char="●"/>
            </a:pPr>
            <a:r>
              <a:rPr lang="en-US" sz="2400">
                <a:latin typeface="Source Sans Pro" panose="020B0503030403020204" pitchFamily="34" charset="0"/>
                <a:ea typeface="Source Sans Pro" panose="020B0503030403020204" pitchFamily="34" charset="0"/>
              </a:rPr>
              <a:t>This project is implemented within the HRD </a:t>
            </a:r>
            <a:r>
              <a:rPr lang="en-US" sz="2400" err="1">
                <a:latin typeface="Source Sans Pro" panose="020B0503030403020204" pitchFamily="34" charset="0"/>
                <a:ea typeface="Source Sans Pro" panose="020B0503030403020204" pitchFamily="34" charset="0"/>
              </a:rPr>
              <a:t>programme</a:t>
            </a:r>
            <a:r>
              <a:rPr lang="en-US" sz="2400">
                <a:latin typeface="Source Sans Pro" panose="020B0503030403020204" pitchFamily="34" charset="0"/>
                <a:ea typeface="Source Sans Pro" panose="020B0503030403020204" pitchFamily="34" charset="0"/>
              </a:rPr>
              <a:t> that focuses on protection of HRDs and protection and expansion of civic spaces. </a:t>
            </a:r>
          </a:p>
          <a:p>
            <a:pPr marL="285750" indent="-285750" algn="just">
              <a:buClr>
                <a:srgbClr val="000CFF"/>
              </a:buClr>
              <a:buFont typeface="Calibri" panose="020F0502020204030204" pitchFamily="34" charset="0"/>
              <a:buChar char="●"/>
            </a:pPr>
            <a:endParaRPr lang="en-US" sz="240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1201003" y="-1152268"/>
            <a:ext cx="3998794" cy="3925198"/>
          </a:xfrm>
          <a:prstGeom prst="rect">
            <a:avLst/>
          </a:prstGeom>
        </p:spPr>
      </p:pic>
    </p:spTree>
    <p:extLst>
      <p:ext uri="{BB962C8B-B14F-4D97-AF65-F5344CB8AC3E}">
        <p14:creationId xmlns:p14="http://schemas.microsoft.com/office/powerpoint/2010/main" val="1945852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064" y="661737"/>
            <a:ext cx="8156859" cy="4626955"/>
          </a:xfrm>
        </p:spPr>
        <p:txBody>
          <a:bodyPr>
            <a:normAutofit/>
          </a:bodyPr>
          <a:lstStyle/>
          <a:p>
            <a:pPr lvl="0" algn="ctr"/>
            <a:r>
              <a:rPr lang="en-US" sz="4800" b="1">
                <a:solidFill>
                  <a:srgbClr val="19DC17"/>
                </a:solidFill>
                <a:latin typeface="Source Sans Pro" panose="020B0503030403020204" pitchFamily="34" charset="0"/>
                <a:ea typeface="Source Sans Pro" panose="020B0503030403020204" pitchFamily="34" charset="0"/>
              </a:rPr>
              <a:t>Reporting process example</a:t>
            </a: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6635" t="15679" r="41248" b="45726"/>
          <a:stretch/>
        </p:blipFill>
        <p:spPr>
          <a:xfrm>
            <a:off x="-2376265" y="-817220"/>
            <a:ext cx="6262464" cy="6147206"/>
          </a:xfrm>
          <a:prstGeom prst="rect">
            <a:avLst/>
          </a:prstGeom>
        </p:spPr>
      </p:pic>
    </p:spTree>
    <p:extLst>
      <p:ext uri="{BB962C8B-B14F-4D97-AF65-F5344CB8AC3E}">
        <p14:creationId xmlns:p14="http://schemas.microsoft.com/office/powerpoint/2010/main" val="3738631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descr="logosc5d0aff4139c3f1.06199803"/>
          <p:cNvPicPr/>
          <p:nvPr/>
        </p:nvPicPr>
        <p:blipFill rotWithShape="1">
          <a:blip r:embed="rId3"/>
          <a:srcRect l="35305" t="17117" b="42751"/>
          <a:stretch/>
        </p:blipFill>
        <p:spPr>
          <a:xfrm>
            <a:off x="-204716" y="-109182"/>
            <a:ext cx="6231640" cy="2940974"/>
          </a:xfrm>
          <a:prstGeom prst="rect">
            <a:avLst/>
          </a:prstGeom>
        </p:spPr>
      </p:pic>
      <p:pic>
        <p:nvPicPr>
          <p:cNvPr id="7"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749" y="5301661"/>
            <a:ext cx="2213940" cy="1122330"/>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8509000" y="5388423"/>
            <a:ext cx="2887451" cy="1035568"/>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4555672" y="5009790"/>
            <a:ext cx="2942504" cy="1832970"/>
          </a:xfrm>
          <a:prstGeom prst="rect">
            <a:avLst/>
          </a:prstGeom>
        </p:spPr>
      </p:pic>
      <p:sp>
        <p:nvSpPr>
          <p:cNvPr id="2" name="Title 1"/>
          <p:cNvSpPr>
            <a:spLocks noGrp="1"/>
          </p:cNvSpPr>
          <p:nvPr>
            <p:ph type="title"/>
          </p:nvPr>
        </p:nvSpPr>
        <p:spPr>
          <a:xfrm>
            <a:off x="1306086" y="2333984"/>
            <a:ext cx="9441676" cy="2011680"/>
          </a:xfrm>
        </p:spPr>
        <p:txBody>
          <a:bodyPr>
            <a:noAutofit/>
          </a:bodyPr>
          <a:lstStyle/>
          <a:p>
            <a:pPr algn="ctr"/>
            <a:r>
              <a:rPr lang="en-US" sz="8000" b="1">
                <a:solidFill>
                  <a:srgbClr val="19DC17"/>
                </a:solidFill>
                <a:latin typeface="Source Sans Pro" panose="020B0503030403020204" pitchFamily="34" charset="0"/>
                <a:ea typeface="Source Sans Pro" panose="020B0503030403020204" pitchFamily="34" charset="0"/>
              </a:rPr>
              <a:t>Thank you</a:t>
            </a:r>
            <a:r>
              <a:rPr lang="en-US" sz="9600" b="1">
                <a:solidFill>
                  <a:srgbClr val="000CFF"/>
                </a:solidFill>
                <a:latin typeface="Source Sans Pro" panose="020B0503030403020204" pitchFamily="34" charset="0"/>
                <a:ea typeface="Source Sans Pro" panose="020B0503030403020204" pitchFamily="34" charset="0"/>
              </a:rPr>
              <a:t>!</a:t>
            </a:r>
            <a:br>
              <a:rPr lang="en-US" sz="9600" b="1">
                <a:solidFill>
                  <a:srgbClr val="000CFF"/>
                </a:solidFill>
                <a:latin typeface="Source Sans Pro" panose="020B0503030403020204" pitchFamily="34" charset="0"/>
                <a:ea typeface="Source Sans Pro" panose="020B0503030403020204" pitchFamily="34" charset="0"/>
              </a:rPr>
            </a:br>
            <a:endParaRPr lang="en-US" sz="9600" b="1">
              <a:solidFill>
                <a:srgbClr val="000CFF"/>
              </a:solidFill>
            </a:endParaRPr>
          </a:p>
        </p:txBody>
      </p:sp>
    </p:spTree>
    <p:extLst>
      <p:ext uri="{BB962C8B-B14F-4D97-AF65-F5344CB8AC3E}">
        <p14:creationId xmlns:p14="http://schemas.microsoft.com/office/powerpoint/2010/main" val="252838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131" y="2559084"/>
            <a:ext cx="8323901"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WHAT IS OUR PROJECT ABOUT</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0B64F5"/>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275009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16"/>
          <p:cNvPicPr>
            <a:picLocks noChangeAspect="1"/>
          </p:cNvPicPr>
          <p:nvPr/>
        </p:nvPicPr>
        <p:blipFill rotWithShape="1">
          <a:blip r:embed="rId3" cstate="print">
            <a:extLst>
              <a:ext uri="{28A0092B-C50C-407E-A947-70E740481C1C}">
                <a14:useLocalDpi xmlns:a14="http://schemas.microsoft.com/office/drawing/2010/main" val="0"/>
              </a:ext>
            </a:extLst>
          </a:blip>
          <a:srcRect l="45344"/>
          <a:stretch/>
        </p:blipFill>
        <p:spPr>
          <a:xfrm>
            <a:off x="-1" y="-26088"/>
            <a:ext cx="4899547" cy="6884088"/>
          </a:xfrm>
          <a:prstGeom prst="rect">
            <a:avLst/>
          </a:prstGeom>
        </p:spPr>
      </p:pic>
      <p:sp>
        <p:nvSpPr>
          <p:cNvPr id="4" name="Rectangle 3"/>
          <p:cNvSpPr/>
          <p:nvPr/>
        </p:nvSpPr>
        <p:spPr>
          <a:xfrm>
            <a:off x="5398226" y="810331"/>
            <a:ext cx="5724285" cy="5170646"/>
          </a:xfrm>
          <a:prstGeom prst="rect">
            <a:avLst/>
          </a:prstGeom>
        </p:spPr>
        <p:txBody>
          <a:bodyPr wrap="square">
            <a:spAutoFit/>
          </a:bodyPr>
          <a:lstStyle/>
          <a:p>
            <a:endParaRPr lang="en-US"/>
          </a:p>
          <a:p>
            <a:pPr marL="285750" indent="-285750">
              <a:buClr>
                <a:srgbClr val="000CFF"/>
              </a:buClr>
              <a:buFont typeface="Calibri" panose="020F0502020204030204" pitchFamily="34" charset="0"/>
              <a:buChar char="●"/>
            </a:pPr>
            <a:r>
              <a:rPr lang="en-US" sz="2400"/>
              <a:t>The project aims to contribute to </a:t>
            </a:r>
            <a:r>
              <a:rPr lang="en-US" sz="2400" b="1"/>
              <a:t>creating an enabling environment for civil society </a:t>
            </a:r>
            <a:r>
              <a:rPr lang="en-US" sz="2400"/>
              <a:t>in </a:t>
            </a:r>
            <a:r>
              <a:rPr lang="en-US" sz="2400" b="1"/>
              <a:t>five EU Member States </a:t>
            </a:r>
            <a:r>
              <a:rPr lang="en-US" sz="2400"/>
              <a:t>that are in acute need of civil society strengthening: </a:t>
            </a:r>
            <a:r>
              <a:rPr lang="en-US" sz="2400" b="1"/>
              <a:t>Romania, Bulgaria, Croatia, Slovenia, and Portugal</a:t>
            </a:r>
            <a:r>
              <a:rPr lang="en-US" sz="2400"/>
              <a:t>.</a:t>
            </a:r>
          </a:p>
          <a:p>
            <a:pPr marL="285750" indent="-285750">
              <a:buClr>
                <a:srgbClr val="000CFF"/>
              </a:buClr>
              <a:buFont typeface="Calibri" panose="020F0502020204030204" pitchFamily="34" charset="0"/>
              <a:buChar char="●"/>
            </a:pPr>
            <a:endParaRPr lang="en-US" sz="2400"/>
          </a:p>
          <a:p>
            <a:pPr marL="285750" indent="-285750">
              <a:buClr>
                <a:srgbClr val="000CFF"/>
              </a:buClr>
              <a:buFont typeface="Calibri" panose="020F0502020204030204" pitchFamily="34" charset="0"/>
              <a:buChar char="●"/>
            </a:pPr>
            <a:r>
              <a:rPr lang="en-US" sz="2400"/>
              <a:t>It will allow CSOs to work more effectively in the </a:t>
            </a:r>
            <a:r>
              <a:rPr lang="en-US" sz="2400" b="1"/>
              <a:t>promotion of EU values</a:t>
            </a:r>
            <a:r>
              <a:rPr lang="en-US" sz="2400"/>
              <a:t>, be more resilient to threats, and be able to quickly </a:t>
            </a:r>
            <a:r>
              <a:rPr lang="en-US" sz="2400" b="1"/>
              <a:t>respond to concerning trends affecting space for civil society </a:t>
            </a:r>
            <a:r>
              <a:rPr lang="en-US" sz="2400"/>
              <a:t>in their respective countries.</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35" t="15679" r="41248" b="45726"/>
          <a:stretch/>
        </p:blipFill>
        <p:spPr>
          <a:xfrm>
            <a:off x="-1201003" y="-1152268"/>
            <a:ext cx="3998794" cy="3925198"/>
          </a:xfrm>
          <a:prstGeom prst="rect">
            <a:avLst/>
          </a:prstGeom>
        </p:spPr>
      </p:pic>
    </p:spTree>
    <p:extLst>
      <p:ext uri="{BB962C8B-B14F-4D97-AF65-F5344CB8AC3E}">
        <p14:creationId xmlns:p14="http://schemas.microsoft.com/office/powerpoint/2010/main" val="302852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342" y="2334877"/>
            <a:ext cx="8636721" cy="2338723"/>
          </a:xfrm>
        </p:spPr>
        <p:txBody>
          <a:bodyPr>
            <a:normAutofit/>
          </a:bodyPr>
          <a:lstStyle/>
          <a:p>
            <a:pPr algn="ctr"/>
            <a:r>
              <a:rPr lang="en-US" sz="4800" b="1">
                <a:solidFill>
                  <a:srgbClr val="19DC17"/>
                </a:solidFill>
                <a:latin typeface="Source Sans Pro" panose="020B0503030403020204" pitchFamily="34" charset="0"/>
                <a:ea typeface="Source Sans Pro" panose="020B0503030403020204" pitchFamily="34" charset="0"/>
              </a:rPr>
              <a:t>WHAT DO WE WANT TO ACHIEVE</a:t>
            </a:r>
            <a:r>
              <a:rPr lang="en-US" sz="8000" b="1">
                <a:solidFill>
                  <a:srgbClr val="0B64F5"/>
                </a:solidFill>
                <a:latin typeface="Source Sans Pro" panose="020B0503030403020204" pitchFamily="34" charset="0"/>
                <a:ea typeface="Source Sans Pro" panose="020B0503030403020204" pitchFamily="34" charset="0"/>
              </a:rPr>
              <a:t>?</a:t>
            </a:r>
            <a:endParaRPr lang="en-US" sz="8000" b="1">
              <a:solidFill>
                <a:srgbClr val="0B64F5"/>
              </a:solidFill>
            </a:endParaRPr>
          </a:p>
        </p:txBody>
      </p:sp>
      <p:sp>
        <p:nvSpPr>
          <p:cNvPr id="6" name="Rectangle 5"/>
          <p:cNvSpPr/>
          <p:nvPr/>
        </p:nvSpPr>
        <p:spPr>
          <a:xfrm>
            <a:off x="0" y="-32815"/>
            <a:ext cx="2817342" cy="6890815"/>
          </a:xfrm>
          <a:prstGeom prst="rect">
            <a:avLst/>
          </a:prstGeom>
          <a:solidFill>
            <a:srgbClr val="0B6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635" t="15679" r="41248" b="45726"/>
          <a:stretch/>
        </p:blipFill>
        <p:spPr>
          <a:xfrm>
            <a:off x="-2504092" y="-1109152"/>
            <a:ext cx="6505213" cy="6385488"/>
          </a:xfrm>
          <a:prstGeom prst="rect">
            <a:avLst/>
          </a:prstGeom>
          <a:noFill/>
        </p:spPr>
      </p:pic>
    </p:spTree>
    <p:extLst>
      <p:ext uri="{BB962C8B-B14F-4D97-AF65-F5344CB8AC3E}">
        <p14:creationId xmlns:p14="http://schemas.microsoft.com/office/powerpoint/2010/main" val="3464616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D7E025D844943B9AE560EB92281EF" ma:contentTypeVersion="13" ma:contentTypeDescription="Create a new document." ma:contentTypeScope="" ma:versionID="f6f07e87d780af4ebfe190bf85721819">
  <xsd:schema xmlns:xsd="http://www.w3.org/2001/XMLSchema" xmlns:xs="http://www.w3.org/2001/XMLSchema" xmlns:p="http://schemas.microsoft.com/office/2006/metadata/properties" xmlns:ns2="4649272a-a121-4592-ba7e-5a65eecc2533" xmlns:ns3="cc3cf342-5e71-4fec-b6ae-aacf5c7b7adc" targetNamespace="http://schemas.microsoft.com/office/2006/metadata/properties" ma:root="true" ma:fieldsID="47fdaa9e0afa3c68f178220e50721495" ns2:_="" ns3:_="">
    <xsd:import namespace="4649272a-a121-4592-ba7e-5a65eecc2533"/>
    <xsd:import namespace="cc3cf342-5e71-4fec-b6ae-aacf5c7b7a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9272a-a121-4592-ba7e-5a65eecc2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ad9502b-607e-44a7-8a4a-a75fa8a219b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3cf342-5e71-4fec-b6ae-aacf5c7b7ad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9e0cfa-2244-41a9-92be-f2cf232f1e64}" ma:internalName="TaxCatchAll" ma:showField="CatchAllData" ma:web="cc3cf342-5e71-4fec-b6ae-aacf5c7b7a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49272a-a121-4592-ba7e-5a65eecc2533">
      <Terms xmlns="http://schemas.microsoft.com/office/infopath/2007/PartnerControls"/>
    </lcf76f155ced4ddcb4097134ff3c332f>
    <TaxCatchAll xmlns="cc3cf342-5e71-4fec-b6ae-aacf5c7b7a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B26E2-0890-41F9-98A3-EA3CBB2D6095}"/>
</file>

<file path=customXml/itemProps2.xml><?xml version="1.0" encoding="utf-8"?>
<ds:datastoreItem xmlns:ds="http://schemas.openxmlformats.org/officeDocument/2006/customXml" ds:itemID="{DB6B5F19-C5DB-4E1F-BAEF-64E736C4124F}">
  <ds:schemaRefs>
    <ds:schemaRef ds:uri="4649272a-a121-4592-ba7e-5a65eecc2533"/>
    <ds:schemaRef ds:uri="cc3cf342-5e71-4fec-b6ae-aacf5c7b7ad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1033A4E-6EB6-4331-8ED0-2F8A87200D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61</Slides>
  <Notes>58</Notes>
  <HiddenSlides>5</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Agenda</vt:lpstr>
      <vt:lpstr>The NHC What do we do? </vt:lpstr>
      <vt:lpstr>PowerPoint Presentation</vt:lpstr>
      <vt:lpstr>PowerPoint Presentation</vt:lpstr>
      <vt:lpstr>WHAT IS OUR PROJECT ABOUT?</vt:lpstr>
      <vt:lpstr>PowerPoint Presentation</vt:lpstr>
      <vt:lpstr>WHAT DO WE WANT TO ACHIEVE?</vt:lpstr>
      <vt:lpstr>PowerPoint Presentation</vt:lpstr>
      <vt:lpstr>WHAT TYPE OF ACTIVITIES?</vt:lpstr>
      <vt:lpstr>PowerPoint Presentation</vt:lpstr>
      <vt:lpstr>PowerPoint Presentation</vt:lpstr>
      <vt:lpstr>Overview and objectives of the call for proposals </vt:lpstr>
      <vt:lpstr>Evaluation criteria </vt:lpstr>
      <vt:lpstr>How to apply? </vt:lpstr>
      <vt:lpstr>Designing your project: context and needs</vt:lpstr>
      <vt:lpstr>Designing your project: objectives, outcomes and activities</vt:lpstr>
      <vt:lpstr>Example project: </vt:lpstr>
      <vt:lpstr>Eligible activities: Round 1 </vt:lpstr>
      <vt:lpstr>Eligible activities: Round 2</vt:lpstr>
      <vt:lpstr>Eligible activities: Round 3</vt:lpstr>
      <vt:lpstr>Measuring success </vt:lpstr>
      <vt:lpstr>Example project: </vt:lpstr>
      <vt:lpstr>Sustainability</vt:lpstr>
      <vt:lpstr>Pay extra attention to: </vt:lpstr>
      <vt:lpstr>Further questions &amp; stay up to date </vt:lpstr>
      <vt:lpstr>PowerPoint Presentation</vt:lpstr>
      <vt:lpstr>WHAT IS GENDER MAINSTREAMING?</vt:lpstr>
      <vt:lpstr>PowerPoint Presentation</vt:lpstr>
      <vt:lpstr>Gender mainstreaming is not a policy goal in itself, but a means to achieve gender equality. </vt:lpstr>
      <vt:lpstr>PowerPoint Presentation</vt:lpstr>
      <vt:lpstr>PowerPoint Presentation</vt:lpstr>
      <vt:lpstr>PowerPoint Presentation</vt:lpstr>
      <vt:lpstr>GENDER MAINSTREAMING IS NOT ABOUT!</vt:lpstr>
      <vt:lpstr>PowerPoint Presentation</vt:lpstr>
      <vt:lpstr>WHY IS IT SO IMPORTANT?</vt:lpstr>
      <vt:lpstr>EU FRAMEWORK FOR GENDER MAINSTREAMING </vt:lpstr>
      <vt:lpstr>PowerPoint Presentation</vt:lpstr>
      <vt:lpstr>WHY IS IT IMPORTANT TO  GENDER MAINSTREAMING IN YOUR PROJECT PROPOSAL? (Design, Implementation, Monitoring and Evaluation)</vt:lpstr>
      <vt:lpstr>PowerPoint Presentation</vt:lpstr>
      <vt:lpstr>HOW TO INTEGRATE A GENDER PERSPECTIVE?</vt:lpstr>
      <vt:lpstr>KEY QUESTIONS!</vt:lpstr>
      <vt:lpstr>PowerPoint Presentation</vt:lpstr>
      <vt:lpstr>PowerPoint Presentation</vt:lpstr>
      <vt:lpstr>PowerPoint Presentation</vt:lpstr>
      <vt:lpstr>PowerPoint Presentation</vt:lpstr>
      <vt:lpstr>PowerPoint Presentation</vt:lpstr>
      <vt:lpstr>Q&amp;A </vt:lpstr>
      <vt:lpstr>TO REMEMBER… PROJECT MANAGEMNET!</vt:lpstr>
      <vt:lpstr>PowerPoint Presentation</vt:lpstr>
      <vt:lpstr>Q&amp;A </vt:lpstr>
      <vt:lpstr>Budget preparation and monitoring/reporting</vt:lpstr>
      <vt:lpstr>PowerPoint Presentation</vt:lpstr>
      <vt:lpstr>What is required for budgeting and reporting?</vt:lpstr>
      <vt:lpstr>PowerPoint Presentation</vt:lpstr>
      <vt:lpstr>PowerPoint Presentation</vt:lpstr>
      <vt:lpstr>Reporting basics</vt:lpstr>
      <vt:lpstr>PowerPoint Presentation</vt:lpstr>
      <vt:lpstr>Reporting process example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ten Bosch</dc:creator>
  <cp:revision>1</cp:revision>
  <dcterms:created xsi:type="dcterms:W3CDTF">2023-05-16T08:08:32Z</dcterms:created>
  <dcterms:modified xsi:type="dcterms:W3CDTF">2025-12-09T13:29:40Z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0x01010060FD7E025D844943B9AE560EB92281EF</vt:lpwstr>
  </property>
  <property fmtid="{D5CDD505-2E9C-101B-9397-08002B2CF9AE}" pid="3" name="Order">
    <vt:r8>11843800</vt:r8>
  </property>
  <property fmtid="{D5CDD505-2E9C-101B-9397-08002B2CF9AE}" pid="4" name="MediaServiceImageTags">
    <vt:lpwstr/>
  </property>
</Properties>
</file>